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85" r:id="rId5"/>
  </p:sldMasterIdLst>
  <p:notesMasterIdLst>
    <p:notesMasterId r:id="rId24"/>
  </p:notesMasterIdLst>
  <p:handoutMasterIdLst>
    <p:handoutMasterId r:id="rId25"/>
  </p:handoutMasterIdLst>
  <p:sldIdLst>
    <p:sldId id="478" r:id="rId6"/>
    <p:sldId id="578" r:id="rId7"/>
    <p:sldId id="580" r:id="rId8"/>
    <p:sldId id="581" r:id="rId9"/>
    <p:sldId id="577" r:id="rId10"/>
    <p:sldId id="591" r:id="rId11"/>
    <p:sldId id="592" r:id="rId12"/>
    <p:sldId id="593" r:id="rId13"/>
    <p:sldId id="603" r:id="rId14"/>
    <p:sldId id="596" r:id="rId15"/>
    <p:sldId id="597" r:id="rId16"/>
    <p:sldId id="598" r:id="rId17"/>
    <p:sldId id="599" r:id="rId18"/>
    <p:sldId id="600" r:id="rId19"/>
    <p:sldId id="601" r:id="rId20"/>
    <p:sldId id="602" r:id="rId21"/>
    <p:sldId id="604" r:id="rId22"/>
    <p:sldId id="347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ison Gross" initials="AG" lastIdx="2" clrIdx="6">
    <p:extLst>
      <p:ext uri="{19B8F6BF-5375-455C-9EA6-DF929625EA0E}">
        <p15:presenceInfo xmlns:p15="http://schemas.microsoft.com/office/powerpoint/2012/main" userId="S-1-5-21-1606980848-1604221776-839522115-39193" providerId="AD"/>
      </p:ext>
    </p:extLst>
  </p:cmAuthor>
  <p:cmAuthor id="1" name="Margarite Wypychowski" initials="MW" lastIdx="15" clrIdx="0">
    <p:extLst/>
  </p:cmAuthor>
  <p:cmAuthor id="8" name="Brian-Wagner" initials="B" lastIdx="62" clrIdx="7">
    <p:extLst>
      <p:ext uri="{19B8F6BF-5375-455C-9EA6-DF929625EA0E}">
        <p15:presenceInfo xmlns:p15="http://schemas.microsoft.com/office/powerpoint/2012/main" userId="S-1-5-21-1606980848-1604221776-839522115-60883" providerId="AD"/>
      </p:ext>
    </p:extLst>
  </p:cmAuthor>
  <p:cmAuthor id="2" name="Eric Y" initials="EY" lastIdx="47" clrIdx="1"/>
  <p:cmAuthor id="3" name="Elizabeth Fischer" initials="EF" lastIdx="38" clrIdx="2">
    <p:extLst/>
  </p:cmAuthor>
  <p:cmAuthor id="4" name="Greg Lanier" initials="GL" lastIdx="17" clrIdx="3">
    <p:extLst/>
  </p:cmAuthor>
  <p:cmAuthor id="5" name="Eric Young" initials="EY" lastIdx="114" clrIdx="4">
    <p:extLst>
      <p:ext uri="{19B8F6BF-5375-455C-9EA6-DF929625EA0E}">
        <p15:presenceInfo xmlns:p15="http://schemas.microsoft.com/office/powerpoint/2012/main" userId="S-1-5-21-1606980848-1604221776-839522115-47364" providerId="AD"/>
      </p:ext>
    </p:extLst>
  </p:cmAuthor>
  <p:cmAuthor id="6" name="Blake Goble" initials="BG" lastIdx="14" clrIdx="5">
    <p:extLst>
      <p:ext uri="{19B8F6BF-5375-455C-9EA6-DF929625EA0E}">
        <p15:presenceInfo xmlns:p15="http://schemas.microsoft.com/office/powerpoint/2012/main" userId="S-1-5-21-1606980848-1604221776-839522115-45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41"/>
    <a:srgbClr val="0000FF"/>
    <a:srgbClr val="C00000"/>
    <a:srgbClr val="00C000"/>
    <a:srgbClr val="800000"/>
    <a:srgbClr val="D0C883"/>
    <a:srgbClr val="86786F"/>
    <a:srgbClr val="5E544E"/>
    <a:srgbClr val="717074"/>
    <a:srgbClr val="D2C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2" autoAdjust="0"/>
    <p:restoredTop sz="86421" autoAdjust="0"/>
  </p:normalViewPr>
  <p:slideViewPr>
    <p:cSldViewPr>
      <p:cViewPr varScale="1">
        <p:scale>
          <a:sx n="77" d="100"/>
          <a:sy n="77" d="100"/>
        </p:scale>
        <p:origin x="10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01" y="86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r">
              <a:defRPr sz="1200"/>
            </a:lvl1pPr>
          </a:lstStyle>
          <a:p>
            <a:fld id="{794CFEB3-DC5A-C34C-954B-3B8B7D88504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r">
              <a:defRPr sz="1200"/>
            </a:lvl1pPr>
          </a:lstStyle>
          <a:p>
            <a:fld id="{0FA49A48-9560-0A48-94CE-0C514134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200"/>
            </a:lvl1pPr>
          </a:lstStyle>
          <a:p>
            <a:fld id="{4A4BE59D-8A6D-430D-A2D6-3517F56DD4C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7" rIns="96654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4" tIns="48327" rIns="96654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200"/>
            </a:lvl1pPr>
          </a:lstStyle>
          <a:p>
            <a:fld id="{7162329A-4540-42B5-A1B4-0B3CD0586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73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3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5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8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9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6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1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1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7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2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1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990600"/>
            <a:ext cx="4572000" cy="43434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1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85800"/>
            <a:ext cx="7315200" cy="1828800"/>
          </a:xfr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BLANK SLIDE use for full slide photo/graphics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7662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248400" y="2857500"/>
            <a:ext cx="2895600" cy="1143000"/>
          </a:xfrm>
          <a:prstGeom prst="rect">
            <a:avLst/>
          </a:prstGeom>
          <a:solidFill>
            <a:srgbClr val="4A454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28575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655" y="3162749"/>
            <a:ext cx="2169090" cy="5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28575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17" name="Rectangle 2"/>
          <p:cNvSpPr txBox="1">
            <a:spLocks noChangeArrowheads="1"/>
          </p:cNvSpPr>
          <p:nvPr userDrawn="1"/>
        </p:nvSpPr>
        <p:spPr bwMode="auto">
          <a:xfrm>
            <a:off x="0" y="2857500"/>
            <a:ext cx="4572000" cy="1143000"/>
          </a:xfrm>
          <a:prstGeom prst="rect">
            <a:avLst/>
          </a:prstGeom>
          <a:solidFill>
            <a:srgbClr val="4A4541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268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Expe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1 Expert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7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2 Experts Template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7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3 Experts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4 Experts Template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858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68580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67437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5715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5 Experts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329179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329179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6 Experts Template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1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3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2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7190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3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6576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4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7764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5719572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58338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9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1604772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7 Experts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6858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9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68580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0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67437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1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5715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8 Experts Template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858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68580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67437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5715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7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6858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2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3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4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5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68580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7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67437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8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5715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TEMPLATE FOR CUSTOM SECTION DIVIDER</a:t>
            </a:r>
            <a:endParaRPr lang="en-US" dirty="0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Optional Subtitle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572000" cy="4343400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6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41414" y="4034024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Optional Subtitle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2441448"/>
            <a:ext cx="9144000" cy="1173477"/>
            <a:chOff x="0" y="-182877"/>
            <a:chExt cx="6309341" cy="117347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-182877"/>
              <a:ext cx="6309341" cy="1024126"/>
            </a:xfrm>
            <a:prstGeom prst="rect">
              <a:avLst/>
            </a:prstGeom>
            <a:solidFill>
              <a:srgbClr val="4A4541"/>
            </a:solidFill>
          </p:spPr>
          <p:txBody>
            <a:bodyPr wrap="square" rtlCol="0" anchor="ctr">
              <a:noAutofit/>
            </a:bodyPr>
            <a:lstStyle/>
            <a:p>
              <a:pPr marL="0" indent="0" algn="ctr">
                <a:buFontTx/>
                <a:buNone/>
              </a:pPr>
              <a:endParaRPr lang="en-US" sz="240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 userDrawn="1"/>
          </p:nvSpPr>
          <p:spPr bwMode="auto">
            <a:xfrm>
              <a:off x="0" y="838200"/>
              <a:ext cx="6309341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31561" y="2441448"/>
            <a:ext cx="7680877" cy="1021077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TEMPLATE FOR CUSTOM SECTION DIVIDER</a:t>
            </a:r>
            <a:endParaRPr lang="en-US" dirty="0"/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4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/GRAPHIC/PHOTO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TEMPLATE FOR TEXT/GRAPHIC/PHOTO No Spark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4419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9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1" r="36824"/>
          <a:stretch/>
        </p:blipFill>
        <p:spPr bwMode="auto">
          <a:xfrm>
            <a:off x="5992077" y="992055"/>
            <a:ext cx="3151873" cy="31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TEMPLATE FOR TEXT With Spark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PROJECT OVERVIEW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dirty="0" smtClean="0"/>
              <a:t>TEMPLATE FOR PROJECT OVERVIEW No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4038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4876800" y="1527048"/>
            <a:ext cx="3810000" cy="2057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876800" y="3810000"/>
            <a:ext cx="3810000" cy="21336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1" r="36824"/>
          <a:stretch/>
        </p:blipFill>
        <p:spPr bwMode="auto">
          <a:xfrm>
            <a:off x="5992077" y="992055"/>
            <a:ext cx="3151873" cy="31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 dirty="0" smtClean="0"/>
              <a:t>SIDE-BY-SIDE/COMPARISON TEXT With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3886200" cy="46633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800600" y="1527048"/>
            <a:ext cx="3886200" cy="46633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dirty="0" smtClean="0"/>
              <a:t>SIDE-BY-SIDE/COMPARISON TEXT No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38862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800600" y="1527048"/>
            <a:ext cx="38862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IC AND SIDEBAR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527048"/>
            <a:ext cx="6019800" cy="44196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600" b="0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565234"/>
            <a:ext cx="2133600" cy="33528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7048"/>
            <a:ext cx="2133600" cy="838200"/>
          </a:xfrm>
        </p:spPr>
        <p:txBody>
          <a:bodyPr tIns="9144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TEXT/GRAPHIC AND SIDEBAR No Spark</a:t>
            </a:r>
            <a:endParaRPr lang="en-US" dirty="0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6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4A4541"/>
          </a:solidFill>
        </p:spPr>
        <p:txBody>
          <a:bodyPr wrap="non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57200" tIns="9144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52400" y="6647599"/>
            <a:ext cx="1752600" cy="1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8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32" charset="-128"/>
              </a:defRPr>
            </a:lvl1pPr>
          </a:lstStyle>
          <a:p>
            <a:pPr lvl="0" algn="l"/>
            <a:fld id="{55A2B6FE-016A-4C15-8F97-A10BEAFB16E9}" type="slidenum">
              <a:rPr lang="en-US" sz="1000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lvl="0" algn="l"/>
              <a:t>‹#›</a:t>
            </a:fld>
            <a:endParaRPr lang="en-US" sz="1000" b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9" r:id="rId2"/>
    <p:sldLayoutId id="2147484058" r:id="rId3"/>
    <p:sldLayoutId id="2147483995" r:id="rId4"/>
    <p:sldLayoutId id="2147483996" r:id="rId5"/>
    <p:sldLayoutId id="2147484005" r:id="rId6"/>
    <p:sldLayoutId id="2147484003" r:id="rId7"/>
    <p:sldLayoutId id="2147484002" r:id="rId8"/>
    <p:sldLayoutId id="2147484001" r:id="rId9"/>
    <p:sldLayoutId id="2147484030" r:id="rId10"/>
    <p:sldLayoutId id="2147484011" r:id="rId11"/>
    <p:sldLayoutId id="2147484021" r:id="rId12"/>
    <p:sldLayoutId id="2147484019" r:id="rId13"/>
    <p:sldLayoutId id="2147484020" r:id="rId14"/>
    <p:sldLayoutId id="2147484016" r:id="rId15"/>
    <p:sldLayoutId id="2147484009" r:id="rId16"/>
    <p:sldLayoutId id="2147484008" r:id="rId17"/>
    <p:sldLayoutId id="2147484015" r:id="rId18"/>
    <p:sldLayoutId id="2147484007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800"/>
        </a:lnSpc>
        <a:spcBef>
          <a:spcPts val="40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284163" indent="-284163" algn="l" rtl="0" eaLnBrk="1" fontAlgn="base" hangingPunct="1">
        <a:spcBef>
          <a:spcPts val="1176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1" fontAlgn="base" hangingPunct="1">
        <a:spcBef>
          <a:spcPts val="108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accent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chemeClr val="accent1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guyen-kim@norc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297684" y="777269"/>
            <a:ext cx="4825206" cy="1341077"/>
          </a:xfrm>
        </p:spPr>
        <p:txBody>
          <a:bodyPr/>
          <a:lstStyle/>
          <a:p>
            <a:pPr lvl="0">
              <a:buClr>
                <a:srgbClr val="E87424"/>
              </a:buClr>
            </a:pPr>
            <a:r>
              <a:rPr lang="en-US" sz="2400" b="1" dirty="0">
                <a:solidFill>
                  <a:srgbClr val="4A4541"/>
                </a:solidFill>
              </a:rPr>
              <a:t>Ombudsman Program Process Evaluation: Progress and Initial </a:t>
            </a:r>
            <a:r>
              <a:rPr lang="en-US" sz="2400" b="1" dirty="0" smtClean="0">
                <a:solidFill>
                  <a:srgbClr val="4A4541"/>
                </a:solidFill>
              </a:rPr>
              <a:t>Data</a:t>
            </a:r>
            <a:endParaRPr lang="en-US" b="1" dirty="0">
              <a:solidFill>
                <a:srgbClr val="4A4541"/>
              </a:solidFill>
            </a:endParaRPr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4807601" y="2411282"/>
            <a:ext cx="3401618" cy="1383474"/>
          </a:xfrm>
        </p:spPr>
        <p:txBody>
          <a:bodyPr/>
          <a:lstStyle/>
          <a:p>
            <a:r>
              <a:rPr lang="en-US" dirty="0" smtClean="0">
                <a:solidFill>
                  <a:srgbClr val="4A4541"/>
                </a:solidFill>
              </a:rPr>
              <a:t>The National </a:t>
            </a:r>
            <a:r>
              <a:rPr lang="en-US" dirty="0">
                <a:solidFill>
                  <a:srgbClr val="4A4541"/>
                </a:solidFill>
              </a:rPr>
              <a:t>Consumer Voice for Quality Long-Term Care Conference, Arlington, VA</a:t>
            </a:r>
          </a:p>
          <a:p>
            <a:r>
              <a:rPr lang="en-US" dirty="0" smtClean="0">
                <a:solidFill>
                  <a:srgbClr val="4A4541"/>
                </a:solidFill>
              </a:rPr>
              <a:t>November 6, 2017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807601" y="4070089"/>
            <a:ext cx="3703277" cy="10962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4A4541"/>
                </a:solidFill>
              </a:rPr>
              <a:t>Kim Nguyen, PhD, </a:t>
            </a:r>
            <a:r>
              <a:rPr lang="en-US" i="1" dirty="0">
                <a:solidFill>
                  <a:srgbClr val="4A4541"/>
                </a:solidFill>
              </a:rPr>
              <a:t>NORC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A4541"/>
                </a:solidFill>
              </a:rPr>
              <a:t>Louise Ryan, MPA, </a:t>
            </a:r>
            <a:r>
              <a:rPr lang="en-US" i="1" dirty="0">
                <a:solidFill>
                  <a:srgbClr val="4A4541"/>
                </a:solidFill>
              </a:rPr>
              <a:t>ACL/</a:t>
            </a:r>
            <a:r>
              <a:rPr lang="en-US" i="1" dirty="0" err="1">
                <a:solidFill>
                  <a:srgbClr val="4A4541"/>
                </a:solidFill>
              </a:rPr>
              <a:t>AoA</a:t>
            </a:r>
            <a:endParaRPr lang="en-US" i="1" dirty="0">
              <a:solidFill>
                <a:srgbClr val="4A454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A4541"/>
                </a:solidFill>
              </a:rPr>
              <a:t>Susan Jenkins, PhD, </a:t>
            </a:r>
            <a:r>
              <a:rPr lang="en-US" i="1" dirty="0" smtClean="0">
                <a:solidFill>
                  <a:srgbClr val="4A4541"/>
                </a:solidFill>
              </a:rPr>
              <a:t>ACL/</a:t>
            </a:r>
            <a:r>
              <a:rPr lang="en-US" i="1" dirty="0" err="1" smtClean="0">
                <a:solidFill>
                  <a:srgbClr val="4A4541"/>
                </a:solidFill>
              </a:rPr>
              <a:t>AoA</a:t>
            </a:r>
            <a:endParaRPr lang="en-US" dirty="0">
              <a:solidFill>
                <a:srgbClr val="4A4541"/>
              </a:solidFill>
            </a:endParaRPr>
          </a:p>
        </p:txBody>
      </p:sp>
      <p:pic>
        <p:nvPicPr>
          <p:cNvPr id="7" name="Picture Placeholder 10" descr="This is an aerial view of a crowd of people." title="Crowd of People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0600"/>
            <a:ext cx="4572000" cy="4343400"/>
          </a:xfrm>
        </p:spPr>
      </p:pic>
    </p:spTree>
    <p:extLst>
      <p:ext uri="{BB962C8B-B14F-4D97-AF65-F5344CB8AC3E}">
        <p14:creationId xmlns:p14="http://schemas.microsoft.com/office/powerpoint/2010/main" val="27969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State </a:t>
            </a:r>
            <a:r>
              <a:rPr lang="en-US" dirty="0" smtClean="0">
                <a:solidFill>
                  <a:srgbClr val="4A4541"/>
                </a:solidFill>
              </a:rPr>
              <a:t>Ombudsmen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Resources and </a:t>
            </a:r>
            <a:r>
              <a:rPr lang="en-US" b="1" dirty="0">
                <a:solidFill>
                  <a:srgbClr val="4A4541"/>
                </a:solidFill>
              </a:rPr>
              <a:t>P</a:t>
            </a:r>
            <a:r>
              <a:rPr lang="en-US" b="1" dirty="0" smtClean="0">
                <a:solidFill>
                  <a:srgbClr val="4A4541"/>
                </a:solidFill>
              </a:rPr>
              <a:t>rogram Capacity</a:t>
            </a:r>
          </a:p>
          <a:p>
            <a:pPr lvl="1">
              <a:buClrTx/>
            </a:pPr>
            <a:r>
              <a:rPr lang="en-US" dirty="0">
                <a:solidFill>
                  <a:srgbClr val="4A4541"/>
                </a:solidFill>
              </a:rPr>
              <a:t>Insufficient </a:t>
            </a:r>
            <a:r>
              <a:rPr lang="en-US" dirty="0" smtClean="0">
                <a:solidFill>
                  <a:srgbClr val="4A4541"/>
                </a:solidFill>
              </a:rPr>
              <a:t>funding commonly reported as </a:t>
            </a:r>
            <a:r>
              <a:rPr lang="en-US" dirty="0">
                <a:solidFill>
                  <a:srgbClr val="4A4541"/>
                </a:solidFill>
              </a:rPr>
              <a:t>a challenge and source of </a:t>
            </a:r>
            <a:r>
              <a:rPr lang="en-US" dirty="0" smtClean="0">
                <a:solidFill>
                  <a:srgbClr val="4A4541"/>
                </a:solidFill>
              </a:rPr>
              <a:t>frustration to provide desired </a:t>
            </a:r>
            <a:r>
              <a:rPr lang="en-US" dirty="0">
                <a:solidFill>
                  <a:srgbClr val="4A4541"/>
                </a:solidFill>
              </a:rPr>
              <a:t>level of service, or in many cases, service to meet federal </a:t>
            </a:r>
            <a:r>
              <a:rPr lang="en-US" dirty="0" smtClean="0">
                <a:solidFill>
                  <a:srgbClr val="4A4541"/>
                </a:solidFill>
              </a:rPr>
              <a:t>mandates </a:t>
            </a:r>
          </a:p>
          <a:p>
            <a:pPr lvl="2">
              <a:buClrTx/>
            </a:pPr>
            <a:r>
              <a:rPr lang="en-US" sz="2000" dirty="0" smtClean="0">
                <a:solidFill>
                  <a:srgbClr val="4A4541"/>
                </a:solidFill>
              </a:rPr>
              <a:t>Funds were perceived to be insufficient with respect to  staffing</a:t>
            </a:r>
            <a:r>
              <a:rPr lang="en-US" sz="2000" dirty="0">
                <a:solidFill>
                  <a:srgbClr val="4A4541"/>
                </a:solidFill>
              </a:rPr>
              <a:t>, </a:t>
            </a:r>
            <a:r>
              <a:rPr lang="en-US" sz="2000" dirty="0" smtClean="0">
                <a:solidFill>
                  <a:srgbClr val="4A4541"/>
                </a:solidFill>
              </a:rPr>
              <a:t>salaries</a:t>
            </a:r>
            <a:r>
              <a:rPr lang="en-US" sz="2000" dirty="0">
                <a:solidFill>
                  <a:srgbClr val="4A4541"/>
                </a:solidFill>
              </a:rPr>
              <a:t>, </a:t>
            </a:r>
            <a:r>
              <a:rPr lang="en-US" sz="2000" dirty="0" smtClean="0">
                <a:solidFill>
                  <a:srgbClr val="4A4541"/>
                </a:solidFill>
              </a:rPr>
              <a:t>travel, </a:t>
            </a:r>
            <a:r>
              <a:rPr lang="en-US" sz="2000" dirty="0">
                <a:solidFill>
                  <a:srgbClr val="4A4541"/>
                </a:solidFill>
              </a:rPr>
              <a:t>and data </a:t>
            </a:r>
            <a:r>
              <a:rPr lang="en-US" sz="2000" dirty="0" smtClean="0">
                <a:solidFill>
                  <a:srgbClr val="4A4541"/>
                </a:solidFill>
              </a:rPr>
              <a:t>systems </a:t>
            </a:r>
            <a:endParaRPr lang="en-US" sz="2000" dirty="0">
              <a:solidFill>
                <a:srgbClr val="4A4541"/>
              </a:solidFill>
            </a:endParaRPr>
          </a:p>
          <a:p>
            <a:pPr lvl="1">
              <a:buClrTx/>
            </a:pPr>
            <a:r>
              <a:rPr lang="en-US" dirty="0">
                <a:solidFill>
                  <a:srgbClr val="4A4541"/>
                </a:solidFill>
              </a:rPr>
              <a:t>However, some </a:t>
            </a:r>
            <a:r>
              <a:rPr lang="en-US" dirty="0" smtClean="0">
                <a:solidFill>
                  <a:srgbClr val="4A4541"/>
                </a:solidFill>
              </a:rPr>
              <a:t>Ombudsmen reported that </a:t>
            </a:r>
            <a:r>
              <a:rPr lang="en-US" dirty="0">
                <a:solidFill>
                  <a:srgbClr val="4A4541"/>
                </a:solidFill>
              </a:rPr>
              <a:t>their </a:t>
            </a:r>
            <a:r>
              <a:rPr lang="en-US" dirty="0" smtClean="0">
                <a:solidFill>
                  <a:srgbClr val="4A4541"/>
                </a:solidFill>
              </a:rPr>
              <a:t>program </a:t>
            </a:r>
            <a:r>
              <a:rPr lang="en-US" dirty="0">
                <a:solidFill>
                  <a:srgbClr val="4A4541"/>
                </a:solidFill>
              </a:rPr>
              <a:t>has sufficient funding to carry </a:t>
            </a:r>
            <a:r>
              <a:rPr lang="en-US" dirty="0" smtClean="0">
                <a:solidFill>
                  <a:srgbClr val="4A4541"/>
                </a:solidFill>
              </a:rPr>
              <a:t>out responsibilities </a:t>
            </a:r>
            <a:endParaRPr lang="en-US" sz="3200" dirty="0">
              <a:solidFill>
                <a:srgbClr val="4A4541"/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Ombudsmen noted the need to identify </a:t>
            </a:r>
            <a:r>
              <a:rPr lang="en-US" dirty="0">
                <a:solidFill>
                  <a:srgbClr val="4A4541"/>
                </a:solidFill>
              </a:rPr>
              <a:t>and </a:t>
            </a:r>
            <a:r>
              <a:rPr lang="en-US" dirty="0" smtClean="0">
                <a:solidFill>
                  <a:srgbClr val="4A4541"/>
                </a:solidFill>
              </a:rPr>
              <a:t>advocate </a:t>
            </a:r>
            <a:r>
              <a:rPr lang="en-US" dirty="0">
                <a:solidFill>
                  <a:srgbClr val="4A4541"/>
                </a:solidFill>
              </a:rPr>
              <a:t>for resources to supplement federal funding to ensure program </a:t>
            </a:r>
            <a:r>
              <a:rPr lang="en-US" dirty="0" smtClean="0">
                <a:solidFill>
                  <a:srgbClr val="4A4541"/>
                </a:solidFill>
              </a:rPr>
              <a:t>success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State </a:t>
            </a:r>
            <a:r>
              <a:rPr lang="en-US" dirty="0" smtClean="0">
                <a:solidFill>
                  <a:srgbClr val="4A4541"/>
                </a:solidFill>
              </a:rPr>
              <a:t>Ombudsmen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4163" lvl="1" indent="-284163">
              <a:spcBef>
                <a:spcPts val="1176"/>
              </a:spcBef>
              <a:buClrTx/>
            </a:pPr>
            <a:r>
              <a:rPr lang="en-US" sz="2400" b="1" dirty="0" smtClean="0">
                <a:solidFill>
                  <a:srgbClr val="4A4541"/>
                </a:solidFill>
                <a:cs typeface="ＭＳ Ｐゴシック" charset="0"/>
              </a:rPr>
              <a:t>Resources and </a:t>
            </a:r>
            <a:r>
              <a:rPr lang="en-US" sz="2400" b="1" dirty="0">
                <a:solidFill>
                  <a:srgbClr val="4A4541"/>
                </a:solidFill>
                <a:cs typeface="ＭＳ Ｐゴシック" charset="0"/>
              </a:rPr>
              <a:t>P</a:t>
            </a:r>
            <a:r>
              <a:rPr lang="en-US" sz="2400" b="1" dirty="0" smtClean="0">
                <a:solidFill>
                  <a:srgbClr val="4A4541"/>
                </a:solidFill>
                <a:cs typeface="ＭＳ Ｐゴシック" charset="0"/>
              </a:rPr>
              <a:t>rogram </a:t>
            </a:r>
            <a:r>
              <a:rPr lang="en-US" sz="2400" b="1" dirty="0">
                <a:solidFill>
                  <a:srgbClr val="4A4541"/>
                </a:solidFill>
                <a:cs typeface="ＭＳ Ｐゴシック" charset="0"/>
              </a:rPr>
              <a:t>C</a:t>
            </a:r>
            <a:r>
              <a:rPr lang="en-US" sz="2400" b="1" dirty="0" smtClean="0">
                <a:solidFill>
                  <a:srgbClr val="4A4541"/>
                </a:solidFill>
                <a:cs typeface="ＭＳ Ｐゴシック" charset="0"/>
              </a:rPr>
              <a:t>apacity</a:t>
            </a:r>
            <a:endParaRPr lang="en-US" sz="2400" b="1" dirty="0">
              <a:solidFill>
                <a:srgbClr val="4A4541"/>
              </a:solidFill>
              <a:cs typeface="ＭＳ Ｐゴシック" charset="0"/>
            </a:endParaRP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Many programs </a:t>
            </a:r>
            <a:r>
              <a:rPr lang="en-US" dirty="0">
                <a:solidFill>
                  <a:srgbClr val="4A4541"/>
                </a:solidFill>
              </a:rPr>
              <a:t>struggle to visit all long-term care facilities quarterly and to </a:t>
            </a:r>
            <a:r>
              <a:rPr lang="en-US" dirty="0" smtClean="0">
                <a:solidFill>
                  <a:srgbClr val="4A4541"/>
                </a:solidFill>
              </a:rPr>
              <a:t>conduct </a:t>
            </a:r>
            <a:r>
              <a:rPr lang="en-US" dirty="0">
                <a:solidFill>
                  <a:srgbClr val="4A4541"/>
                </a:solidFill>
              </a:rPr>
              <a:t>non-complaint-related </a:t>
            </a:r>
            <a:r>
              <a:rPr lang="en-US" dirty="0" smtClean="0">
                <a:solidFill>
                  <a:srgbClr val="4A4541"/>
                </a:solidFill>
              </a:rPr>
              <a:t>visits</a:t>
            </a:r>
            <a:r>
              <a:rPr lang="en-US" b="1" dirty="0" smtClean="0">
                <a:solidFill>
                  <a:srgbClr val="4A4541"/>
                </a:solidFill>
              </a:rPr>
              <a:t> 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Barriers to regular visits include staffing, distance </a:t>
            </a:r>
            <a:r>
              <a:rPr lang="en-US" dirty="0">
                <a:solidFill>
                  <a:srgbClr val="4A4541"/>
                </a:solidFill>
              </a:rPr>
              <a:t>of facilities from local </a:t>
            </a:r>
            <a:r>
              <a:rPr lang="en-US" dirty="0" smtClean="0">
                <a:solidFill>
                  <a:srgbClr val="4A4541"/>
                </a:solidFill>
              </a:rPr>
              <a:t>Ombudsman entities 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Some </a:t>
            </a:r>
            <a:r>
              <a:rPr lang="en-US" dirty="0">
                <a:solidFill>
                  <a:srgbClr val="4A4541"/>
                </a:solidFill>
              </a:rPr>
              <a:t>r</a:t>
            </a:r>
            <a:r>
              <a:rPr lang="en-US" dirty="0" smtClean="0">
                <a:solidFill>
                  <a:srgbClr val="4A4541"/>
                </a:solidFill>
              </a:rPr>
              <a:t>eported </a:t>
            </a:r>
            <a:r>
              <a:rPr lang="en-US" dirty="0">
                <a:solidFill>
                  <a:srgbClr val="4A4541"/>
                </a:solidFill>
              </a:rPr>
              <a:t>difficulty taking on fiscal management </a:t>
            </a:r>
            <a:r>
              <a:rPr lang="en-US" dirty="0" smtClean="0">
                <a:solidFill>
                  <a:srgbClr val="4A4541"/>
                </a:solidFill>
              </a:rPr>
              <a:t>responsibilities (OAA </a:t>
            </a:r>
            <a:r>
              <a:rPr lang="en-US" dirty="0">
                <a:solidFill>
                  <a:srgbClr val="4A4541"/>
                </a:solidFill>
              </a:rPr>
              <a:t>and Final </a:t>
            </a:r>
            <a:r>
              <a:rPr lang="en-US" dirty="0" smtClean="0">
                <a:solidFill>
                  <a:srgbClr val="4A4541"/>
                </a:solidFill>
              </a:rPr>
              <a:t>Rule requirement) due to lack </a:t>
            </a:r>
            <a:r>
              <a:rPr lang="en-US" dirty="0">
                <a:solidFill>
                  <a:srgbClr val="4A4541"/>
                </a:solidFill>
              </a:rPr>
              <a:t>of expertise and sufficient access to budget </a:t>
            </a:r>
            <a:r>
              <a:rPr lang="en-US" dirty="0" smtClean="0">
                <a:solidFill>
                  <a:srgbClr val="4A4541"/>
                </a:solidFill>
              </a:rPr>
              <a:t>information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State </a:t>
            </a:r>
            <a:r>
              <a:rPr lang="en-US" dirty="0" smtClean="0">
                <a:solidFill>
                  <a:srgbClr val="4A4541"/>
                </a:solidFill>
              </a:rPr>
              <a:t>Ombudsmen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Prioritizing Resources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Funding challenges compel State Ombudsmen to prioritize resources and program activities 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Programs may prioritize: </a:t>
            </a:r>
          </a:p>
          <a:p>
            <a:pPr lvl="2">
              <a:buClrTx/>
            </a:pPr>
            <a:r>
              <a:rPr lang="en-US" sz="2000" dirty="0" smtClean="0">
                <a:solidFill>
                  <a:srgbClr val="4A4541"/>
                </a:solidFill>
              </a:rPr>
              <a:t>Facility visits </a:t>
            </a:r>
            <a:r>
              <a:rPr lang="en-US" sz="2000" dirty="0">
                <a:solidFill>
                  <a:srgbClr val="4A4541"/>
                </a:solidFill>
              </a:rPr>
              <a:t>and individual case work over systems </a:t>
            </a:r>
            <a:r>
              <a:rPr lang="en-US" sz="2000" dirty="0" smtClean="0">
                <a:solidFill>
                  <a:srgbClr val="4A4541"/>
                </a:solidFill>
              </a:rPr>
              <a:t>advocacy </a:t>
            </a:r>
            <a:endParaRPr lang="en-US" sz="20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sz="2000" dirty="0" smtClean="0">
                <a:solidFill>
                  <a:srgbClr val="4A4541"/>
                </a:solidFill>
              </a:rPr>
              <a:t>Case/complaint work </a:t>
            </a:r>
            <a:r>
              <a:rPr lang="en-US" sz="2000" dirty="0">
                <a:solidFill>
                  <a:srgbClr val="4A4541"/>
                </a:solidFill>
              </a:rPr>
              <a:t>over non-complaint </a:t>
            </a:r>
            <a:r>
              <a:rPr lang="en-US" sz="2000" dirty="0" smtClean="0">
                <a:solidFill>
                  <a:srgbClr val="4A4541"/>
                </a:solidFill>
              </a:rPr>
              <a:t>visits</a:t>
            </a:r>
            <a:endParaRPr lang="en-US" sz="20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sz="2000" dirty="0" smtClean="0">
                <a:solidFill>
                  <a:srgbClr val="4A4541"/>
                </a:solidFill>
              </a:rPr>
              <a:t>Cases </a:t>
            </a:r>
            <a:r>
              <a:rPr lang="en-US" sz="2000" dirty="0">
                <a:solidFill>
                  <a:srgbClr val="4A4541"/>
                </a:solidFill>
              </a:rPr>
              <a:t>where a resident’s health or safety is at </a:t>
            </a:r>
            <a:r>
              <a:rPr lang="en-US" sz="2000" dirty="0" smtClean="0">
                <a:solidFill>
                  <a:srgbClr val="4A4541"/>
                </a:solidFill>
              </a:rPr>
              <a:t>risk</a:t>
            </a:r>
            <a:endParaRPr lang="en-US" sz="20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sz="2000" dirty="0" smtClean="0">
                <a:solidFill>
                  <a:srgbClr val="4A4541"/>
                </a:solidFill>
              </a:rPr>
              <a:t>Visits to some </a:t>
            </a:r>
            <a:r>
              <a:rPr lang="en-US" sz="2000" dirty="0">
                <a:solidFill>
                  <a:srgbClr val="4A4541"/>
                </a:solidFill>
              </a:rPr>
              <a:t>facility </a:t>
            </a:r>
            <a:r>
              <a:rPr lang="en-US" sz="2000" dirty="0" smtClean="0">
                <a:solidFill>
                  <a:srgbClr val="4A4541"/>
                </a:solidFill>
              </a:rPr>
              <a:t>types (such as nursing homes) over other facility types</a:t>
            </a:r>
          </a:p>
          <a:p>
            <a:pPr lvl="2">
              <a:buClrTx/>
            </a:pPr>
            <a:r>
              <a:rPr lang="en-US" sz="2000" dirty="0" smtClean="0">
                <a:solidFill>
                  <a:srgbClr val="4A4541"/>
                </a:solidFill>
              </a:rPr>
              <a:t>Handling cases over the phone when possible (to reduce travel costs)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State </a:t>
            </a:r>
            <a:r>
              <a:rPr lang="en-US" dirty="0" smtClean="0">
                <a:solidFill>
                  <a:srgbClr val="4A4541"/>
                </a:solidFill>
              </a:rPr>
              <a:t>Ombudsmen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Volunteers</a:t>
            </a:r>
          </a:p>
          <a:p>
            <a:pPr lvl="1">
              <a:buClrTx/>
            </a:pPr>
            <a:r>
              <a:rPr lang="en-US" dirty="0">
                <a:solidFill>
                  <a:srgbClr val="4A4541"/>
                </a:solidFill>
              </a:rPr>
              <a:t>Successful recruitment </a:t>
            </a:r>
            <a:r>
              <a:rPr lang="en-US" dirty="0" smtClean="0">
                <a:solidFill>
                  <a:srgbClr val="4A4541"/>
                </a:solidFill>
              </a:rPr>
              <a:t>strategies included the following:</a:t>
            </a:r>
            <a:endParaRPr lang="en-US" sz="32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sz="1800" dirty="0">
                <a:solidFill>
                  <a:srgbClr val="4A4541"/>
                </a:solidFill>
              </a:rPr>
              <a:t>Working with an educational institution to recruit students </a:t>
            </a:r>
            <a:r>
              <a:rPr lang="en-US" sz="1800" dirty="0" smtClean="0">
                <a:solidFill>
                  <a:srgbClr val="4A4541"/>
                </a:solidFill>
              </a:rPr>
              <a:t>with community </a:t>
            </a:r>
            <a:r>
              <a:rPr lang="en-US" sz="1800" dirty="0">
                <a:solidFill>
                  <a:srgbClr val="4A4541"/>
                </a:solidFill>
              </a:rPr>
              <a:t>service </a:t>
            </a:r>
            <a:r>
              <a:rPr lang="en-US" sz="1800" dirty="0" smtClean="0">
                <a:solidFill>
                  <a:srgbClr val="4A4541"/>
                </a:solidFill>
              </a:rPr>
              <a:t>requirements</a:t>
            </a:r>
            <a:endParaRPr lang="en-US" sz="18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sz="1800" dirty="0">
                <a:solidFill>
                  <a:srgbClr val="4A4541"/>
                </a:solidFill>
              </a:rPr>
              <a:t>Human interest stories in the media that highlight the LTCOP and the difference it has made in the lives of those served</a:t>
            </a:r>
          </a:p>
          <a:p>
            <a:pPr lvl="2">
              <a:buClrTx/>
            </a:pPr>
            <a:r>
              <a:rPr lang="en-US" sz="1800" dirty="0">
                <a:solidFill>
                  <a:srgbClr val="4A4541"/>
                </a:solidFill>
              </a:rPr>
              <a:t>Media stories about volunteers</a:t>
            </a:r>
          </a:p>
          <a:p>
            <a:pPr lvl="2">
              <a:buClrTx/>
            </a:pPr>
            <a:r>
              <a:rPr lang="en-US" sz="1800" dirty="0" smtClean="0">
                <a:solidFill>
                  <a:srgbClr val="4A4541"/>
                </a:solidFill>
              </a:rPr>
              <a:t>Advertising through radio</a:t>
            </a:r>
            <a:r>
              <a:rPr lang="en-US" sz="1800" dirty="0">
                <a:solidFill>
                  <a:srgbClr val="4A4541"/>
                </a:solidFill>
              </a:rPr>
              <a:t>, television, and </a:t>
            </a:r>
            <a:r>
              <a:rPr lang="en-US" sz="1800" dirty="0" smtClean="0">
                <a:solidFill>
                  <a:srgbClr val="4A4541"/>
                </a:solidFill>
              </a:rPr>
              <a:t>newspapers</a:t>
            </a:r>
            <a:endParaRPr lang="en-US" sz="18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sz="1800" dirty="0">
                <a:solidFill>
                  <a:srgbClr val="4A4541"/>
                </a:solidFill>
              </a:rPr>
              <a:t>Outreach in community settings such as churches, health fairs, and senior centers</a:t>
            </a:r>
          </a:p>
          <a:p>
            <a:pPr lvl="2">
              <a:buClrTx/>
            </a:pPr>
            <a:r>
              <a:rPr lang="en-US" sz="1800" dirty="0">
                <a:solidFill>
                  <a:srgbClr val="4A4541"/>
                </a:solidFill>
              </a:rPr>
              <a:t>Working with AARP to educate members about the </a:t>
            </a:r>
            <a:r>
              <a:rPr lang="en-US" sz="1800" dirty="0" smtClean="0">
                <a:solidFill>
                  <a:srgbClr val="4A4541"/>
                </a:solidFill>
              </a:rPr>
              <a:t>program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-19050" y="1112542"/>
            <a:ext cx="9163050" cy="304800"/>
          </a:xfrm>
        </p:spPr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State </a:t>
            </a:r>
            <a:r>
              <a:rPr lang="en-US" dirty="0" smtClean="0">
                <a:solidFill>
                  <a:srgbClr val="4A4541"/>
                </a:solidFill>
              </a:rPr>
              <a:t>Ombudsmen</a:t>
            </a:r>
            <a:endParaRPr lang="en-US" b="1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Volunteers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Successful management strategies included the following: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Hiring a </a:t>
            </a:r>
            <a:r>
              <a:rPr lang="en-US" dirty="0">
                <a:solidFill>
                  <a:srgbClr val="4A4541"/>
                </a:solidFill>
              </a:rPr>
              <a:t>volunteer coordinator to help recruit, train, and supervise </a:t>
            </a:r>
            <a:r>
              <a:rPr lang="en-US" dirty="0" smtClean="0">
                <a:solidFill>
                  <a:srgbClr val="4A4541"/>
                </a:solidFill>
              </a:rPr>
              <a:t>volunteers Potential benefits: </a:t>
            </a:r>
          </a:p>
          <a:p>
            <a:pPr lvl="3"/>
            <a:r>
              <a:rPr lang="en-US" sz="1600" dirty="0">
                <a:solidFill>
                  <a:srgbClr val="4A4541"/>
                </a:solidFill>
              </a:rPr>
              <a:t>I</a:t>
            </a:r>
            <a:r>
              <a:rPr lang="en-US" sz="1600" dirty="0" smtClean="0">
                <a:solidFill>
                  <a:srgbClr val="4A4541"/>
                </a:solidFill>
              </a:rPr>
              <a:t>ncrease volunteers </a:t>
            </a:r>
          </a:p>
          <a:p>
            <a:pPr lvl="3"/>
            <a:r>
              <a:rPr lang="en-US" sz="1600" dirty="0" smtClean="0">
                <a:solidFill>
                  <a:srgbClr val="4A4541"/>
                </a:solidFill>
              </a:rPr>
              <a:t>Improve training </a:t>
            </a:r>
          </a:p>
          <a:p>
            <a:pPr lvl="3">
              <a:spcAft>
                <a:spcPts val="2400"/>
              </a:spcAft>
            </a:pPr>
            <a:r>
              <a:rPr lang="en-US" sz="1600" dirty="0">
                <a:solidFill>
                  <a:srgbClr val="4A4541"/>
                </a:solidFill>
              </a:rPr>
              <a:t>S</a:t>
            </a:r>
            <a:r>
              <a:rPr lang="en-US" sz="1600" dirty="0" smtClean="0">
                <a:solidFill>
                  <a:srgbClr val="4A4541"/>
                </a:solidFill>
              </a:rPr>
              <a:t>upport volunteers in </a:t>
            </a:r>
            <a:r>
              <a:rPr lang="en-US" sz="1600" dirty="0">
                <a:solidFill>
                  <a:srgbClr val="4A4541"/>
                </a:solidFill>
              </a:rPr>
              <a:t>addressing challenging </a:t>
            </a:r>
            <a:r>
              <a:rPr lang="en-US" sz="1600" dirty="0" smtClean="0">
                <a:solidFill>
                  <a:srgbClr val="4A4541"/>
                </a:solidFill>
              </a:rPr>
              <a:t>issues, may reduce stress and help with retention</a:t>
            </a:r>
            <a:endParaRPr lang="en-US" sz="16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I</a:t>
            </a:r>
            <a:r>
              <a:rPr lang="en-US" dirty="0" smtClean="0">
                <a:solidFill>
                  <a:srgbClr val="4A4541"/>
                </a:solidFill>
              </a:rPr>
              <a:t>nterested volunteers required to </a:t>
            </a:r>
            <a:r>
              <a:rPr lang="en-US" dirty="0">
                <a:solidFill>
                  <a:srgbClr val="4A4541"/>
                </a:solidFill>
              </a:rPr>
              <a:t>shadow another volunteer </a:t>
            </a:r>
            <a:r>
              <a:rPr lang="en-US" dirty="0" smtClean="0">
                <a:solidFill>
                  <a:srgbClr val="4A4541"/>
                </a:solidFill>
              </a:rPr>
              <a:t>before they undergo training </a:t>
            </a:r>
          </a:p>
          <a:p>
            <a:pPr lvl="3"/>
            <a:r>
              <a:rPr lang="en-US" sz="1600" dirty="0">
                <a:solidFill>
                  <a:srgbClr val="4A4541"/>
                </a:solidFill>
              </a:rPr>
              <a:t>A</a:t>
            </a:r>
            <a:r>
              <a:rPr lang="en-US" sz="1600" dirty="0" smtClean="0">
                <a:solidFill>
                  <a:srgbClr val="4A4541"/>
                </a:solidFill>
              </a:rPr>
              <a:t>llows the </a:t>
            </a:r>
            <a:r>
              <a:rPr lang="en-US" sz="1600" dirty="0">
                <a:solidFill>
                  <a:srgbClr val="4A4541"/>
                </a:solidFill>
              </a:rPr>
              <a:t>prospective volunteer to better understand the </a:t>
            </a:r>
            <a:r>
              <a:rPr lang="en-US" sz="1600" dirty="0" smtClean="0">
                <a:solidFill>
                  <a:srgbClr val="4A4541"/>
                </a:solidFill>
              </a:rPr>
              <a:t>role </a:t>
            </a:r>
            <a:r>
              <a:rPr lang="en-US" sz="1600" dirty="0">
                <a:solidFill>
                  <a:srgbClr val="4A4541"/>
                </a:solidFill>
              </a:rPr>
              <a:t>and </a:t>
            </a:r>
            <a:r>
              <a:rPr lang="en-US" sz="1600" dirty="0" smtClean="0">
                <a:solidFill>
                  <a:srgbClr val="4A4541"/>
                </a:solidFill>
              </a:rPr>
              <a:t>confirm their interest </a:t>
            </a:r>
          </a:p>
          <a:p>
            <a:pPr lvl="3"/>
            <a:r>
              <a:rPr lang="en-US" sz="1600" dirty="0" smtClean="0">
                <a:solidFill>
                  <a:srgbClr val="4A4541"/>
                </a:solidFill>
              </a:rPr>
              <a:t>Ensures commitment before investing valuable staff time in onboarding process</a:t>
            </a:r>
            <a:endParaRPr lang="en-US" sz="1600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State </a:t>
            </a:r>
            <a:r>
              <a:rPr lang="en-US" dirty="0" smtClean="0">
                <a:solidFill>
                  <a:srgbClr val="4A4541"/>
                </a:solidFill>
              </a:rPr>
              <a:t>Ombudsmen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>
                <a:solidFill>
                  <a:srgbClr val="4A4541"/>
                </a:solidFill>
              </a:rPr>
              <a:t>Coordinating </a:t>
            </a:r>
            <a:r>
              <a:rPr lang="en-US" b="1" dirty="0" smtClean="0">
                <a:solidFill>
                  <a:srgbClr val="4A4541"/>
                </a:solidFill>
              </a:rPr>
              <a:t>entities</a:t>
            </a:r>
            <a:endParaRPr lang="en-US" dirty="0">
              <a:solidFill>
                <a:srgbClr val="4A4541"/>
              </a:solidFill>
            </a:endParaRPr>
          </a:p>
          <a:p>
            <a:pPr lvl="1">
              <a:buClrTx/>
            </a:pPr>
            <a:r>
              <a:rPr lang="en-US" b="1" dirty="0">
                <a:solidFill>
                  <a:srgbClr val="4A4541"/>
                </a:solidFill>
              </a:rPr>
              <a:t>Benefits.</a:t>
            </a:r>
            <a:r>
              <a:rPr lang="en-US" dirty="0">
                <a:solidFill>
                  <a:srgbClr val="4A4541"/>
                </a:solidFill>
              </a:rPr>
              <a:t> Many ombudsmen described relationships with coordinating entities as positive and critical to carrying out their </a:t>
            </a:r>
            <a:r>
              <a:rPr lang="en-US" dirty="0" smtClean="0">
                <a:solidFill>
                  <a:srgbClr val="4A4541"/>
                </a:solidFill>
              </a:rPr>
              <a:t>work. State </a:t>
            </a:r>
            <a:r>
              <a:rPr lang="en-US" dirty="0">
                <a:solidFill>
                  <a:srgbClr val="4A4541"/>
                </a:solidFill>
              </a:rPr>
              <a:t>agencies and other stakeholder organizations assist the program with: </a:t>
            </a:r>
            <a:endParaRPr lang="en-US" sz="32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Providing services and resources </a:t>
            </a:r>
            <a:r>
              <a:rPr lang="en-US" dirty="0">
                <a:solidFill>
                  <a:srgbClr val="4A4541"/>
                </a:solidFill>
              </a:rPr>
              <a:t>to </a:t>
            </a:r>
            <a:r>
              <a:rPr lang="en-US" dirty="0" smtClean="0">
                <a:solidFill>
                  <a:srgbClr val="4A4541"/>
                </a:solidFill>
              </a:rPr>
              <a:t>residents </a:t>
            </a:r>
            <a:endParaRPr lang="en-US" sz="28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Supporting systems advocacy work to improve </a:t>
            </a:r>
            <a:r>
              <a:rPr lang="en-US" dirty="0">
                <a:solidFill>
                  <a:srgbClr val="4A4541"/>
                </a:solidFill>
              </a:rPr>
              <a:t>quality of care for </a:t>
            </a:r>
            <a:r>
              <a:rPr lang="en-US" dirty="0" smtClean="0">
                <a:solidFill>
                  <a:srgbClr val="4A4541"/>
                </a:solidFill>
              </a:rPr>
              <a:t>residents </a:t>
            </a:r>
            <a:endParaRPr lang="en-US" sz="2800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Providing </a:t>
            </a:r>
            <a:r>
              <a:rPr lang="en-US" dirty="0">
                <a:solidFill>
                  <a:srgbClr val="4A4541"/>
                </a:solidFill>
              </a:rPr>
              <a:t>the </a:t>
            </a:r>
            <a:r>
              <a:rPr lang="en-US" dirty="0" smtClean="0">
                <a:solidFill>
                  <a:srgbClr val="4A4541"/>
                </a:solidFill>
              </a:rPr>
              <a:t>“teeth” </a:t>
            </a:r>
            <a:r>
              <a:rPr lang="en-US" dirty="0">
                <a:solidFill>
                  <a:srgbClr val="4A4541"/>
                </a:solidFill>
              </a:rPr>
              <a:t>to compel nursing homes and facilities to improve </a:t>
            </a:r>
            <a:r>
              <a:rPr lang="en-US" dirty="0" smtClean="0">
                <a:solidFill>
                  <a:srgbClr val="4A4541"/>
                </a:solidFill>
              </a:rPr>
              <a:t>care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Education </a:t>
            </a:r>
            <a:r>
              <a:rPr lang="en-US" dirty="0">
                <a:solidFill>
                  <a:srgbClr val="4A4541"/>
                </a:solidFill>
              </a:rPr>
              <a:t>on how to meet the needs of special populations</a:t>
            </a:r>
          </a:p>
          <a:p>
            <a:pPr lvl="1">
              <a:buClrTx/>
            </a:pPr>
            <a:r>
              <a:rPr lang="en-US" b="1" dirty="0" smtClean="0">
                <a:solidFill>
                  <a:srgbClr val="4A4541"/>
                </a:solidFill>
              </a:rPr>
              <a:t>Barriers. </a:t>
            </a:r>
            <a:r>
              <a:rPr lang="en-US" dirty="0" smtClean="0">
                <a:solidFill>
                  <a:srgbClr val="4A4541"/>
                </a:solidFill>
              </a:rPr>
              <a:t>Developing relationships can be challenging due to: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Lack of understanding of the LTCOP’s role and responsibilities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Different </a:t>
            </a:r>
            <a:r>
              <a:rPr lang="en-US" dirty="0">
                <a:solidFill>
                  <a:srgbClr val="4A4541"/>
                </a:solidFill>
              </a:rPr>
              <a:t>perspectives or priorities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Time constraints for staff at both LTCOP </a:t>
            </a:r>
            <a:r>
              <a:rPr lang="en-US" dirty="0">
                <a:solidFill>
                  <a:srgbClr val="4A4541"/>
                </a:solidFill>
              </a:rPr>
              <a:t>and coordinating </a:t>
            </a:r>
            <a:r>
              <a:rPr lang="en-US" dirty="0" smtClean="0">
                <a:solidFill>
                  <a:srgbClr val="4A4541"/>
                </a:solidFill>
              </a:rPr>
              <a:t>entities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State </a:t>
            </a:r>
            <a:r>
              <a:rPr lang="en-US" dirty="0" smtClean="0">
                <a:solidFill>
                  <a:srgbClr val="4A4541"/>
                </a:solidFill>
              </a:rPr>
              <a:t>Ombudsmen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Program support</a:t>
            </a:r>
          </a:p>
          <a:p>
            <a:pPr lvl="1">
              <a:buClrTx/>
            </a:pPr>
            <a:r>
              <a:rPr lang="en-US" b="1" dirty="0" smtClean="0">
                <a:solidFill>
                  <a:srgbClr val="4A4541"/>
                </a:solidFill>
              </a:rPr>
              <a:t>National Ombudsman Resource Center </a:t>
            </a:r>
            <a:r>
              <a:rPr lang="en-US" dirty="0" smtClean="0">
                <a:solidFill>
                  <a:srgbClr val="4A4541"/>
                </a:solidFill>
              </a:rPr>
              <a:t> 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Ombudsmen uniformly appreciated the Resource </a:t>
            </a:r>
            <a:r>
              <a:rPr lang="en-US" dirty="0">
                <a:solidFill>
                  <a:srgbClr val="4A4541"/>
                </a:solidFill>
              </a:rPr>
              <a:t>Center’s </a:t>
            </a:r>
            <a:r>
              <a:rPr lang="en-US" dirty="0" smtClean="0">
                <a:solidFill>
                  <a:srgbClr val="4A4541"/>
                </a:solidFill>
              </a:rPr>
              <a:t>assistance, particularly: website resources (such as webinars, issue briefs, training modules); individualized technical assistance; queries to all State Ombudsmen to address state-specific requests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Some found the navigation tool difficult to find resources on the website</a:t>
            </a:r>
          </a:p>
          <a:p>
            <a:pPr lvl="1">
              <a:buClrTx/>
            </a:pPr>
            <a:r>
              <a:rPr lang="en-US" b="1" dirty="0" smtClean="0">
                <a:solidFill>
                  <a:srgbClr val="4A4541"/>
                </a:solidFill>
              </a:rPr>
              <a:t>ACL</a:t>
            </a:r>
            <a:r>
              <a:rPr lang="en-US" dirty="0" smtClean="0">
                <a:solidFill>
                  <a:srgbClr val="4A4541"/>
                </a:solidFill>
              </a:rPr>
              <a:t> 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Helpful support includes one-on-one consultation and technical assistance, conference presentations, and website materials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Limited ACL guidance or involvement in State Office goal setting aside from the Final Rule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A4541"/>
                </a:solidFill>
              </a:rPr>
              <a:t>Pending Data Collection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Process Evaluation – Round 2</a:t>
            </a:r>
            <a:r>
              <a:rPr lang="en-US" dirty="0" smtClean="0">
                <a:solidFill>
                  <a:srgbClr val="4A4541"/>
                </a:solidFill>
              </a:rPr>
              <a:t> </a:t>
            </a:r>
          </a:p>
          <a:p>
            <a:pPr lvl="1">
              <a:buClrTx/>
            </a:pPr>
            <a:r>
              <a:rPr lang="en-US" dirty="0">
                <a:solidFill>
                  <a:srgbClr val="4A4541"/>
                </a:solidFill>
              </a:rPr>
              <a:t>Online Surveys</a:t>
            </a: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State Ombudsmen (53)</a:t>
            </a:r>
          </a:p>
          <a:p>
            <a:pPr lvl="2">
              <a:buClrTx/>
            </a:pPr>
            <a:r>
              <a:rPr lang="en-US" smtClean="0">
                <a:solidFill>
                  <a:srgbClr val="4A4541"/>
                </a:solidFill>
              </a:rPr>
              <a:t>Local Ombudsmen </a:t>
            </a:r>
            <a:r>
              <a:rPr lang="en-US" dirty="0" smtClean="0">
                <a:solidFill>
                  <a:srgbClr val="4A4541"/>
                </a:solidFill>
              </a:rPr>
              <a:t>(27 states)</a:t>
            </a:r>
            <a:endParaRPr lang="en-US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Volunteers </a:t>
            </a:r>
            <a:r>
              <a:rPr lang="en-US" smtClean="0">
                <a:solidFill>
                  <a:srgbClr val="4A4541"/>
                </a:solidFill>
              </a:rPr>
              <a:t>(</a:t>
            </a:r>
            <a:r>
              <a:rPr lang="en-US" smtClean="0">
                <a:solidFill>
                  <a:srgbClr val="4A4541"/>
                </a:solidFill>
              </a:rPr>
              <a:t>26 </a:t>
            </a:r>
            <a:r>
              <a:rPr lang="en-US" dirty="0" smtClean="0">
                <a:solidFill>
                  <a:srgbClr val="4A4541"/>
                </a:solidFill>
              </a:rPr>
              <a:t>states)</a:t>
            </a:r>
            <a:endParaRPr lang="en-US" dirty="0">
              <a:solidFill>
                <a:srgbClr val="4A4541"/>
              </a:solidFill>
            </a:endParaRPr>
          </a:p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Outcomes Evaluation</a:t>
            </a:r>
            <a:r>
              <a:rPr lang="en-US" dirty="0" smtClean="0">
                <a:solidFill>
                  <a:srgbClr val="4A4541"/>
                </a:solidFill>
              </a:rPr>
              <a:t>  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Longitudinal Study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Interviews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Focus Groups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Thank You!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D2A27"/>
                </a:solidFill>
              </a:rPr>
              <a:t>Kim Nguyen, PhD</a:t>
            </a:r>
          </a:p>
          <a:p>
            <a:r>
              <a:rPr lang="en-US" dirty="0">
                <a:solidFill>
                  <a:srgbClr val="2D2A27"/>
                </a:solidFill>
              </a:rPr>
              <a:t>301-634-9495</a:t>
            </a:r>
          </a:p>
          <a:p>
            <a:r>
              <a:rPr lang="en-US" dirty="0">
                <a:solidFill>
                  <a:srgbClr val="2D2A27"/>
                </a:solidFill>
                <a:hlinkClick r:id="rId3"/>
              </a:rPr>
              <a:t>nguyen-kim@norc.org</a:t>
            </a:r>
            <a:endParaRPr lang="en-US" dirty="0">
              <a:solidFill>
                <a:srgbClr val="2D2A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Team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A4541"/>
                </a:solidFill>
              </a:rPr>
              <a:t>Process Evaluation and Special Studies Related to the LTCOP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NORC at the University of Chicago (NORC)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National Consumer Voice for Quality Long-Term Care (Consumer Voice)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Brooke Hollister, PhD, University of California, San Francisco</a:t>
            </a:r>
          </a:p>
          <a:p>
            <a:pPr>
              <a:buClrTx/>
            </a:pPr>
            <a:r>
              <a:rPr lang="en-US" dirty="0" err="1" smtClean="0">
                <a:solidFill>
                  <a:srgbClr val="4A4541"/>
                </a:solidFill>
              </a:rPr>
              <a:t>Helaine</a:t>
            </a:r>
            <a:r>
              <a:rPr lang="en-US" dirty="0" smtClean="0">
                <a:solidFill>
                  <a:srgbClr val="4A4541"/>
                </a:solidFill>
              </a:rPr>
              <a:t> Resnick, PhD, Resnick, </a:t>
            </a:r>
            <a:r>
              <a:rPr lang="en-US" dirty="0" err="1" smtClean="0">
                <a:solidFill>
                  <a:srgbClr val="4A4541"/>
                </a:solidFill>
              </a:rPr>
              <a:t>Chodorow</a:t>
            </a:r>
            <a:r>
              <a:rPr lang="en-US" dirty="0" smtClean="0">
                <a:solidFill>
                  <a:srgbClr val="4A4541"/>
                </a:solidFill>
              </a:rPr>
              <a:t> &amp; Associates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William Benson, Health Benefits ABCs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Human Services Research Institute (HSRI)</a:t>
            </a:r>
          </a:p>
        </p:txBody>
      </p:sp>
    </p:spTree>
    <p:extLst>
      <p:ext uri="{BB962C8B-B14F-4D97-AF65-F5344CB8AC3E}">
        <p14:creationId xmlns:p14="http://schemas.microsoft.com/office/powerpoint/2010/main" val="16665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A4541"/>
                </a:solidFill>
              </a:rPr>
              <a:t>Process Evaluation and Special Studies Related to the LTCOP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How </a:t>
            </a:r>
            <a:r>
              <a:rPr lang="en-US" dirty="0">
                <a:solidFill>
                  <a:srgbClr val="4A4541"/>
                </a:solidFill>
              </a:rPr>
              <a:t>is the LTCOP structured and how does it operate </a:t>
            </a:r>
            <a:r>
              <a:rPr lang="en-US" dirty="0" smtClean="0">
                <a:solidFill>
                  <a:srgbClr val="4A4541"/>
                </a:solidFill>
              </a:rPr>
              <a:t>at the </a:t>
            </a:r>
            <a:r>
              <a:rPr lang="en-US" dirty="0">
                <a:solidFill>
                  <a:srgbClr val="4A4541"/>
                </a:solidFill>
              </a:rPr>
              <a:t>local, State, and Federal </a:t>
            </a:r>
            <a:r>
              <a:rPr lang="en-US" dirty="0" smtClean="0">
                <a:solidFill>
                  <a:srgbClr val="4A4541"/>
                </a:solidFill>
              </a:rPr>
              <a:t>levels?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How </a:t>
            </a:r>
            <a:r>
              <a:rPr lang="en-US" dirty="0">
                <a:solidFill>
                  <a:srgbClr val="4A4541"/>
                </a:solidFill>
              </a:rPr>
              <a:t>do LTCOPs use existing resources to </a:t>
            </a:r>
            <a:r>
              <a:rPr lang="en-US" dirty="0" smtClean="0">
                <a:solidFill>
                  <a:srgbClr val="4A4541"/>
                </a:solidFill>
              </a:rPr>
              <a:t>resolve problems </a:t>
            </a:r>
            <a:r>
              <a:rPr lang="en-US" dirty="0">
                <a:solidFill>
                  <a:srgbClr val="4A4541"/>
                </a:solidFill>
              </a:rPr>
              <a:t>of individual residents and to bring </a:t>
            </a:r>
            <a:r>
              <a:rPr lang="en-US" dirty="0" smtClean="0">
                <a:solidFill>
                  <a:srgbClr val="4A4541"/>
                </a:solidFill>
              </a:rPr>
              <a:t>about changes </a:t>
            </a:r>
            <a:r>
              <a:rPr lang="en-US" dirty="0">
                <a:solidFill>
                  <a:srgbClr val="4A4541"/>
                </a:solidFill>
              </a:rPr>
              <a:t>at the facility and governmental (local, State, </a:t>
            </a:r>
            <a:r>
              <a:rPr lang="en-US" dirty="0" smtClean="0">
                <a:solidFill>
                  <a:srgbClr val="4A4541"/>
                </a:solidFill>
              </a:rPr>
              <a:t>and Federal</a:t>
            </a:r>
            <a:r>
              <a:rPr lang="en-US" dirty="0">
                <a:solidFill>
                  <a:srgbClr val="4A4541"/>
                </a:solidFill>
              </a:rPr>
              <a:t>) levels that will improve the quality of </a:t>
            </a:r>
            <a:r>
              <a:rPr lang="en-US" dirty="0" smtClean="0">
                <a:solidFill>
                  <a:srgbClr val="4A4541"/>
                </a:solidFill>
              </a:rPr>
              <a:t>services available/provided?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With </a:t>
            </a:r>
            <a:r>
              <a:rPr lang="en-US" dirty="0">
                <a:solidFill>
                  <a:srgbClr val="4A4541"/>
                </a:solidFill>
              </a:rPr>
              <a:t>whom do LTCOPs partner, and how do LTCOPs </a:t>
            </a:r>
            <a:r>
              <a:rPr lang="en-US" dirty="0" smtClean="0">
                <a:solidFill>
                  <a:srgbClr val="4A4541"/>
                </a:solidFill>
              </a:rPr>
              <a:t>work with </a:t>
            </a:r>
            <a:r>
              <a:rPr lang="en-US" dirty="0">
                <a:solidFill>
                  <a:srgbClr val="4A4541"/>
                </a:solidFill>
              </a:rPr>
              <a:t>partner </a:t>
            </a:r>
            <a:r>
              <a:rPr lang="en-US" dirty="0" smtClean="0">
                <a:solidFill>
                  <a:srgbClr val="4A4541"/>
                </a:solidFill>
              </a:rPr>
              <a:t>programs?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How </a:t>
            </a:r>
            <a:r>
              <a:rPr lang="en-US" dirty="0">
                <a:solidFill>
                  <a:srgbClr val="4A4541"/>
                </a:solidFill>
              </a:rPr>
              <a:t>does the LTCOP provide feedback on </a:t>
            </a:r>
            <a:r>
              <a:rPr lang="en-US" dirty="0" smtClean="0">
                <a:solidFill>
                  <a:srgbClr val="4A4541"/>
                </a:solidFill>
              </a:rPr>
              <a:t>successful practices </a:t>
            </a:r>
            <a:r>
              <a:rPr lang="en-US" dirty="0">
                <a:solidFill>
                  <a:srgbClr val="4A4541"/>
                </a:solidFill>
              </a:rPr>
              <a:t>and areas for improvement?</a:t>
            </a:r>
          </a:p>
        </p:txBody>
      </p:sp>
    </p:spTree>
    <p:extLst>
      <p:ext uri="{BB962C8B-B14F-4D97-AF65-F5344CB8AC3E}">
        <p14:creationId xmlns:p14="http://schemas.microsoft.com/office/powerpoint/2010/main" val="41191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A4541"/>
                </a:solidFill>
              </a:rPr>
              <a:t>Process Evaluation and Special Studies Related to the LTCOP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Round 1 Data Collection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Telephone Interviews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Federal Staff (5)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Stakeholders (19)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State Ombudsmen (53)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Round 2 Data Collection 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Online Surveys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State Ombudsmen (census)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Local Ombudsmen </a:t>
            </a:r>
            <a:r>
              <a:rPr lang="en-US" dirty="0">
                <a:solidFill>
                  <a:srgbClr val="4A4541"/>
                </a:solidFill>
              </a:rPr>
              <a:t>(sample)</a:t>
            </a:r>
            <a:endParaRPr lang="en-US" dirty="0" smtClean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Volunteers (sample</a:t>
            </a:r>
            <a:r>
              <a:rPr lang="en-US" dirty="0" smtClean="0">
                <a:solidFill>
                  <a:srgbClr val="4A4541"/>
                </a:solidFill>
              </a:rPr>
              <a:t>)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A4541"/>
                </a:solidFill>
              </a:rPr>
              <a:t>Round 1 Data Collection: Stakeholders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Uniqueness of Program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Mission</a:t>
            </a:r>
            <a:endParaRPr lang="en-US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OAA  </a:t>
            </a:r>
          </a:p>
          <a:p>
            <a:pPr lvl="3"/>
            <a:r>
              <a:rPr lang="en-US" sz="1600" dirty="0">
                <a:solidFill>
                  <a:srgbClr val="4A4541"/>
                </a:solidFill>
              </a:rPr>
              <a:t>Federally mandated to advocate for individuals living in facilities</a:t>
            </a: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Role of the Ombudsman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Structure</a:t>
            </a:r>
            <a:endParaRPr lang="en-US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Requirement </a:t>
            </a:r>
            <a:r>
              <a:rPr lang="en-US" dirty="0">
                <a:solidFill>
                  <a:srgbClr val="4A4541"/>
                </a:solidFill>
              </a:rPr>
              <a:t>for independence</a:t>
            </a: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Funding</a:t>
            </a:r>
          </a:p>
          <a:p>
            <a:pPr lvl="1">
              <a:buClrTx/>
            </a:pPr>
            <a:r>
              <a:rPr lang="en-US" dirty="0">
                <a:solidFill>
                  <a:srgbClr val="4A4541"/>
                </a:solidFill>
              </a:rPr>
              <a:t>Volunteers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Heavy reliance on volunteers in delivering services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Attracts individuals with professional backgrounds </a:t>
            </a:r>
            <a:endParaRPr lang="en-US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Work characterized by a </a:t>
            </a:r>
            <a:r>
              <a:rPr lang="en-US" dirty="0">
                <a:solidFill>
                  <a:srgbClr val="4A4541"/>
                </a:solidFill>
              </a:rPr>
              <a:t>high level of </a:t>
            </a:r>
            <a:r>
              <a:rPr lang="en-US" dirty="0" smtClean="0">
                <a:solidFill>
                  <a:srgbClr val="4A4541"/>
                </a:solidFill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0678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>
                <a:solidFill>
                  <a:srgbClr val="4A4541"/>
                </a:solidFill>
              </a:rPr>
              <a:t>Strengths of </a:t>
            </a:r>
            <a:r>
              <a:rPr lang="en-US" b="1" dirty="0" smtClean="0">
                <a:solidFill>
                  <a:srgbClr val="4A4541"/>
                </a:solidFill>
              </a:rPr>
              <a:t>Program 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Mission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Serves as the voice of long-term care residents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Structure</a:t>
            </a: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Access </a:t>
            </a:r>
            <a:r>
              <a:rPr lang="en-US" dirty="0" smtClean="0">
                <a:solidFill>
                  <a:srgbClr val="4A4541"/>
                </a:solidFill>
              </a:rPr>
              <a:t>to residents and greater flexibility in addressing issues than other entities (such as licensing and certification)</a:t>
            </a:r>
            <a:endParaRPr lang="en-US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Degree of independence </a:t>
            </a:r>
            <a:r>
              <a:rPr lang="en-US" dirty="0" smtClean="0">
                <a:solidFill>
                  <a:srgbClr val="4A4541"/>
                </a:solidFill>
              </a:rPr>
              <a:t>afforded to </a:t>
            </a:r>
            <a:r>
              <a:rPr lang="en-US" dirty="0">
                <a:solidFill>
                  <a:srgbClr val="4A4541"/>
                </a:solidFill>
              </a:rPr>
              <a:t>the Ombudsman 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Program Staff and Volunteers</a:t>
            </a:r>
            <a:endParaRPr lang="en-US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Passionate, knowledgeable, committed</a:t>
            </a: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Direct, face-to-face interactions with </a:t>
            </a:r>
            <a:r>
              <a:rPr lang="en-US" dirty="0" smtClean="0">
                <a:solidFill>
                  <a:srgbClr val="4A4541"/>
                </a:solidFill>
              </a:rPr>
              <a:t>individuals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</a:t>
            </a:r>
            <a:r>
              <a:rPr lang="en-US" dirty="0" smtClean="0">
                <a:solidFill>
                  <a:srgbClr val="4A4541"/>
                </a:solidFill>
              </a:rPr>
              <a:t>Stakeholders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>
                <a:solidFill>
                  <a:srgbClr val="4A4541"/>
                </a:solidFill>
              </a:rPr>
              <a:t>Program V</a:t>
            </a:r>
            <a:r>
              <a:rPr lang="en-US" b="1" dirty="0" smtClean="0">
                <a:solidFill>
                  <a:srgbClr val="4A4541"/>
                </a:solidFill>
              </a:rPr>
              <a:t>isibility/Awareness</a:t>
            </a:r>
            <a:endParaRPr lang="en-US" b="1" dirty="0">
              <a:solidFill>
                <a:srgbClr val="4A4541"/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Stakeholders</a:t>
            </a:r>
            <a:endParaRPr lang="en-US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High visibility </a:t>
            </a:r>
            <a:r>
              <a:rPr lang="en-US" dirty="0" smtClean="0">
                <a:solidFill>
                  <a:srgbClr val="4A4541"/>
                </a:solidFill>
              </a:rPr>
              <a:t>within aging </a:t>
            </a:r>
            <a:r>
              <a:rPr lang="en-US" dirty="0" smtClean="0">
                <a:solidFill>
                  <a:srgbClr val="4A4541"/>
                </a:solidFill>
              </a:rPr>
              <a:t>and disabilities network</a:t>
            </a:r>
            <a:endParaRPr lang="en-US" dirty="0" smtClean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Factors facilitating visibility of program</a:t>
            </a:r>
          </a:p>
          <a:p>
            <a:pPr lvl="3"/>
            <a:r>
              <a:rPr lang="en-US" sz="1600" dirty="0" smtClean="0">
                <a:solidFill>
                  <a:srgbClr val="4A4541"/>
                </a:solidFill>
              </a:rPr>
              <a:t>Efforts of Kathy Greenlee and Becky Kurtz</a:t>
            </a:r>
          </a:p>
          <a:p>
            <a:pPr lvl="3"/>
            <a:r>
              <a:rPr lang="en-US" sz="1600" dirty="0" smtClean="0">
                <a:solidFill>
                  <a:srgbClr val="4A4541"/>
                </a:solidFill>
              </a:rPr>
              <a:t>Participation in coalitions, taskforces, etc.</a:t>
            </a:r>
          </a:p>
          <a:p>
            <a:pPr lvl="3"/>
            <a:r>
              <a:rPr lang="en-US" sz="1600" dirty="0">
                <a:solidFill>
                  <a:srgbClr val="4A4541"/>
                </a:solidFill>
              </a:rPr>
              <a:t>Implementation of Final Rule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Consumers</a:t>
            </a:r>
            <a:endParaRPr lang="en-US" dirty="0">
              <a:solidFill>
                <a:srgbClr val="4A4541"/>
              </a:solidFill>
            </a:endParaRP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Awareness is low at the consumer level</a:t>
            </a:r>
          </a:p>
          <a:p>
            <a:pPr lvl="3"/>
            <a:r>
              <a:rPr lang="en-US" sz="1600" dirty="0" smtClean="0">
                <a:solidFill>
                  <a:srgbClr val="4A4541"/>
                </a:solidFill>
              </a:rPr>
              <a:t>Among current residents, awareness is on an </a:t>
            </a:r>
            <a:r>
              <a:rPr lang="en-US" sz="1600" dirty="0">
                <a:solidFill>
                  <a:srgbClr val="4A4541"/>
                </a:solidFill>
              </a:rPr>
              <a:t>as-needed </a:t>
            </a:r>
            <a:r>
              <a:rPr lang="en-US" sz="1600" dirty="0" smtClean="0">
                <a:solidFill>
                  <a:srgbClr val="4A4541"/>
                </a:solidFill>
              </a:rPr>
              <a:t>basis.</a:t>
            </a:r>
          </a:p>
          <a:p>
            <a:pPr lvl="3"/>
            <a:r>
              <a:rPr lang="en-US" sz="1600" dirty="0" smtClean="0">
                <a:solidFill>
                  <a:srgbClr val="4A4541"/>
                </a:solidFill>
              </a:rPr>
              <a:t>Among prospective residents, visibility is lower. </a:t>
            </a:r>
            <a:endParaRPr lang="en-US" sz="1600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Round 1 Data Collection: </a:t>
            </a:r>
            <a:r>
              <a:rPr lang="en-US" dirty="0" smtClean="0">
                <a:solidFill>
                  <a:srgbClr val="4A4541"/>
                </a:solidFill>
              </a:rPr>
              <a:t>Stakeholders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>
                <a:solidFill>
                  <a:srgbClr val="4A4541"/>
                </a:solidFill>
              </a:rPr>
              <a:t>Program E</a:t>
            </a:r>
            <a:r>
              <a:rPr lang="en-US" b="1" dirty="0" smtClean="0">
                <a:solidFill>
                  <a:srgbClr val="4A4541"/>
                </a:solidFill>
              </a:rPr>
              <a:t>ffectiveness</a:t>
            </a:r>
            <a:endParaRPr lang="en-US" b="1" dirty="0">
              <a:solidFill>
                <a:srgbClr val="4A4541"/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Overall, the LTCOP is perceived to be effective.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Effectiveness also understood to vary across and within states.</a:t>
            </a:r>
          </a:p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Basis of Assessment (Metrics Used)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Observations and Anecdotes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Direct experience with complaint handling process   </a:t>
            </a: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S</a:t>
            </a:r>
            <a:r>
              <a:rPr lang="en-US" dirty="0" smtClean="0">
                <a:solidFill>
                  <a:srgbClr val="4A4541"/>
                </a:solidFill>
              </a:rPr>
              <a:t>tories shared by State Ombudsmen or other stakeholders regarding activities 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Interactions with State Ombudsmen </a:t>
            </a:r>
            <a:r>
              <a:rPr lang="en-US" dirty="0">
                <a:solidFill>
                  <a:srgbClr val="4A4541"/>
                </a:solidFill>
              </a:rPr>
              <a:t>at trainings and conferences</a:t>
            </a:r>
          </a:p>
          <a:p>
            <a:pPr lvl="1">
              <a:buClrTx/>
            </a:pPr>
            <a:r>
              <a:rPr lang="en-US" dirty="0">
                <a:solidFill>
                  <a:srgbClr val="4A4541"/>
                </a:solidFill>
              </a:rPr>
              <a:t>NORS data</a:t>
            </a: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Frequency of visits, description of resident concerns and how they were addressed </a:t>
            </a:r>
            <a:endParaRPr lang="en-US" dirty="0" smtClean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A4541"/>
                </a:solidFill>
              </a:rPr>
              <a:t>Round 1 Data Collection: State Ombudsmen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smtClean="0">
                <a:solidFill>
                  <a:srgbClr val="4A4541"/>
                </a:solidFill>
              </a:rPr>
              <a:t>Program Structure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Types of state LTCOP structures: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State-level: Most often in an SUA, but can be in another state government agency or a nonprofit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Local level: Centralized or decentralized (local Ombudsman entities in AAAs or </a:t>
            </a:r>
            <a:r>
              <a:rPr lang="en-US" dirty="0" smtClean="0">
                <a:solidFill>
                  <a:srgbClr val="4A4541"/>
                </a:solidFill>
              </a:rPr>
              <a:t>other host agencies)</a:t>
            </a:r>
            <a:endParaRPr lang="en-US" dirty="0" smtClean="0">
              <a:solidFill>
                <a:srgbClr val="4A4541"/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Trade-offs with each type of organizational placement: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Location in an SUA or related government agency allows access to a variety of resources and facilitates relationships to coordinating entities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Location in an independent state agency or nonprofit facilitates autonomy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SUA support is valuable regardless of structure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Final Rule helped clarify LTCOP role and need for autonomy within program structure 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C 2016">
  <a:themeElements>
    <a:clrScheme name="Custom 2">
      <a:dk1>
        <a:srgbClr val="55565A"/>
      </a:dk1>
      <a:lt1>
        <a:srgbClr val="FFFFFF"/>
      </a:lt1>
      <a:dk2>
        <a:srgbClr val="A39A94"/>
      </a:dk2>
      <a:lt2>
        <a:srgbClr val="D1CDCA"/>
      </a:lt2>
      <a:accent1>
        <a:srgbClr val="6E6259"/>
      </a:accent1>
      <a:accent2>
        <a:srgbClr val="E87424"/>
      </a:accent2>
      <a:accent3>
        <a:srgbClr val="5D7E95"/>
      </a:accent3>
      <a:accent4>
        <a:srgbClr val="7A9C49"/>
      </a:accent4>
      <a:accent5>
        <a:srgbClr val="71A087"/>
      </a:accent5>
      <a:accent6>
        <a:srgbClr val="8B2332"/>
      </a:accent6>
      <a:hlink>
        <a:srgbClr val="2A2B2C"/>
      </a:hlink>
      <a:folHlink>
        <a:srgbClr val="A39A9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FontTx/>
          <a:buNone/>
          <a:defRPr sz="2400" kern="0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FontTx/>
          <a:buNone/>
          <a:defRPr sz="220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RC 2016" id="{60B77D63-6BFA-4205-934B-F86E2B4E5D50}" vid="{352137DB-957E-430B-8394-6937438A5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ORC Document" ma:contentTypeID="0x010100FD9BAED10440624B8A8D63465D7A845F008FA68812F0823447B9CCB5FC05616FE1" ma:contentTypeVersion="8" ma:contentTypeDescription="Create a new document." ma:contentTypeScope="" ma:versionID="a83bed5e278b12f629f3c912438e30bc">
  <xsd:schema xmlns:xsd="http://www.w3.org/2001/XMLSchema" xmlns:xs="http://www.w3.org/2001/XMLSchema" xmlns:p="http://schemas.microsoft.com/office/2006/metadata/properties" xmlns:ns1="http://schemas.microsoft.com/sharepoint/v3" xmlns:ns2="2499937d-34f2-4984-8519-b47ecdf1611e" targetNamespace="http://schemas.microsoft.com/office/2006/metadata/properties" ma:root="true" ma:fieldsID="3e693a3efa5f61eb7919ad4bff08e886" ns1:_="" ns2:_="">
    <xsd:import namespace="http://schemas.microsoft.com/sharepoint/v3"/>
    <xsd:import namespace="2499937d-34f2-4984-8519-b47ecdf161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ca158c5648a04dc4808402f5a087cd98" minOccurs="0"/>
                <xsd:element ref="ns2:What_x0020_Works" minOccurs="0"/>
                <xsd:element ref="ns2:TaxCatchAllLabel" minOccurs="0"/>
                <xsd:element ref="ns2:f44d96efa86d44769079842688e62a8c" minOccurs="0"/>
                <xsd:element ref="ns2:TaxCatchAll" minOccurs="0"/>
                <xsd:element ref="ns2:mae4ce8972fa4a61b77d60ba7dae5f43" minOccurs="0"/>
                <xsd:element ref="ns2:k33869f2622648e9a3da5991f8f52a42" minOccurs="0"/>
                <xsd:element ref="ns2:cf43212e36604384a5f53b543af41f9a" minOccurs="0"/>
                <xsd:element ref="ns1:AverageRating" minOccurs="0"/>
                <xsd:element ref="ns1:RatingCount" minOccurs="0"/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2" nillable="true" ma:displayName="Rating (0-5)" ma:decimals="2" ma:description="Average value of all the ratings that have been submitted" ma:internalName="AverageRating" ma:readOnly="false" ma:percentage="FALSE">
      <xsd:simpleType>
        <xsd:restriction base="dms:Number"/>
      </xsd:simpleType>
    </xsd:element>
    <xsd:element name="RatingCount" ma:index="24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9937d-34f2-4984-8519-b47ecdf161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a158c5648a04dc4808402f5a087cd98" ma:index="11" nillable="true" ma:taxonomy="true" ma:internalName="ca158c5648a04dc4808402f5a087cd98" ma:taxonomyFieldName="Location_x0020_Tags" ma:displayName="Location Tags" ma:readOnly="false" ma:fieldId="{ca158c56-48a0-4dc4-8084-02f5a087cd98}" ma:taxonomyMulti="true" ma:sspId="a2f93836-8695-4ec8-8d1a-8c7c249cc417" ma:termSetId="2b3d1176-69f1-4582-8a1c-68dfcaa999e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hat_x0020_Works" ma:index="12" nillable="true" ma:displayName="What Works" ma:internalName="What_x0020_Works" ma:readOnly="false">
      <xsd:simpleType>
        <xsd:restriction base="dms:Boolean"/>
      </xsd:simpleType>
    </xsd:element>
    <xsd:element name="TaxCatchAllLabel" ma:index="13" nillable="true" ma:displayName="Taxonomy Catch All Column1" ma:hidden="true" ma:list="{f7e3fa1c-0c2c-4902-a397-eab62602bde6}" ma:internalName="TaxCatchAllLabel" ma:readOnly="true" ma:showField="CatchAllDataLabel" ma:web="2499937d-34f2-4984-8519-b47ecdf16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4d96efa86d44769079842688e62a8c" ma:index="14" nillable="true" ma:taxonomy="true" ma:internalName="f44d96efa86d44769079842688e62a8c" ma:taxonomyFieldName="Topic_x0020_Tags" ma:displayName="Topic Tags" ma:readOnly="false" ma:fieldId="{f44d96ef-a86d-4476-9079-842688e62a8c}" ma:taxonomyMulti="true" ma:sspId="a2f93836-8695-4ec8-8d1a-8c7c249cc417" ma:termSetId="1e3fc8c6-8339-4f2f-a8cc-9915e48d5e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f7e3fa1c-0c2c-4902-a397-eab62602bde6}" ma:internalName="TaxCatchAll" ma:showField="CatchAllData" ma:web="2499937d-34f2-4984-8519-b47ecdf16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e4ce8972fa4a61b77d60ba7dae5f43" ma:index="17" nillable="true" ma:taxonomy="true" ma:internalName="mae4ce8972fa4a61b77d60ba7dae5f43" ma:taxonomyFieldName="Project_x0020_Tags" ma:displayName="Project Tags" ma:readOnly="false" ma:fieldId="{6ae4ce89-72fa-4a61-b77d-60ba7dae5f43}" ma:taxonomyMulti="true" ma:sspId="a2f93836-8695-4ec8-8d1a-8c7c249cc417" ma:termSetId="96c9a5c7-ff67-49e5-a6b8-e71e63ce44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33869f2622648e9a3da5991f8f52a42" ma:index="18" nillable="true" ma:taxonomy="true" ma:internalName="k33869f2622648e9a3da5991f8f52a42" ma:taxonomyFieldName="Document_x0020_Type" ma:displayName="Document Type" ma:readOnly="false" ma:fieldId="{433869f2-6226-48e9-a3da-5991f8f52a42}" ma:taxonomyMulti="true" ma:sspId="a2f93836-8695-4ec8-8d1a-8c7c249cc417" ma:termSetId="c3a143e5-b8fa-4c1e-87d8-e5b601e3f9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43212e36604384a5f53b543af41f9a" ma:index="19" nillable="true" ma:taxonomy="true" ma:internalName="cf43212e36604384a5f53b543af41f9a" ma:taxonomyFieldName="Department_x0020_Tags" ma:displayName="Department Tags" ma:readOnly="false" ma:fieldId="{cf43212e-3660-4384-a5f5-3b543af41f9a}" ma:taxonomyMulti="true" ma:sspId="a2f93836-8695-4ec8-8d1a-8c7c249cc417" ma:termSetId="d7495742-5e4c-4a9d-9ba2-b23d9217a7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chive_x0020_Date" ma:index="26" nillable="true" ma:displayName="Archive Date" ma:format="DateOnly" ma:internalName="Archive_x0020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AverageRating xmlns="http://schemas.microsoft.com/sharepoint/v3" xsi:nil="true"/>
    <cf43212e36604384a5f53b543af41f9a xmlns="2499937d-34f2-4984-8519-b47ecdf161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39866e77-8ceb-4906-ac6b-e6946f8375da</TermId>
        </TermInfo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39866e77-8ceb-4906-ac6b-e6946f8375da</TermId>
        </TermInfo>
      </Terms>
    </cf43212e36604384a5f53b543af41f9a>
    <k33869f2622648e9a3da5991f8f52a42 xmlns="2499937d-34f2-4984-8519-b47ecdf1611e">
      <Terms xmlns="http://schemas.microsoft.com/office/infopath/2007/PartnerControls"/>
    </k33869f2622648e9a3da5991f8f52a42>
    <Archive_x0020_Date xmlns="2499937d-34f2-4984-8519-b47ecdf1611e">2016-10-05T05:00:00+00:00</Archive_x0020_Date>
    <mae4ce8972fa4a61b77d60ba7dae5f43 xmlns="2499937d-34f2-4984-8519-b47ecdf1611e">
      <Terms xmlns="http://schemas.microsoft.com/office/infopath/2007/PartnerControls"/>
    </mae4ce8972fa4a61b77d60ba7dae5f43>
    <TaxCatchAll xmlns="2499937d-34f2-4984-8519-b47ecdf1611e">
      <Value>63</Value>
    </TaxCatchAll>
    <ca158c5648a04dc4808402f5a087cd98 xmlns="2499937d-34f2-4984-8519-b47ecdf1611e">
      <Terms xmlns="http://schemas.microsoft.com/office/infopath/2007/PartnerControls"/>
    </ca158c5648a04dc4808402f5a087cd98>
    <f44d96efa86d44769079842688e62a8c xmlns="2499937d-34f2-4984-8519-b47ecdf1611e">
      <Terms xmlns="http://schemas.microsoft.com/office/infopath/2007/PartnerControls"/>
    </f44d96efa86d44769079842688e62a8c>
    <What_x0020_Works xmlns="2499937d-34f2-4984-8519-b47ecdf1611e">false</What_x0020_Works>
    <RatingCount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67C42D-04ED-4285-B7F6-9A98778630E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9927E81-81E9-4AE3-ACCA-CE08D70EE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99937d-34f2-4984-8519-b47ecdf16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52C612-C4E1-4B6D-A9F1-EBCE80115A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068973-7E75-4DE3-82DF-4AF7B14DCA0C}">
  <ds:schemaRefs>
    <ds:schemaRef ds:uri="2499937d-34f2-4984-8519-b47ecdf1611e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33165</TotalTime>
  <Words>1313</Words>
  <Application>Microsoft Office PowerPoint</Application>
  <PresentationFormat>On-screen Show (4:3)</PresentationFormat>
  <Paragraphs>190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NORC 2016</vt:lpstr>
      <vt:lpstr>Ombudsman Program Process Evaluation: Progress and Initial Data</vt:lpstr>
      <vt:lpstr>Evaluation Team </vt:lpstr>
      <vt:lpstr>Research Questions</vt:lpstr>
      <vt:lpstr>Data Collection </vt:lpstr>
      <vt:lpstr>Preliminary Findings</vt:lpstr>
      <vt:lpstr>Preliminary Findings</vt:lpstr>
      <vt:lpstr>Preliminary Findings</vt:lpstr>
      <vt:lpstr>Preliminary Findings</vt:lpstr>
      <vt:lpstr>Preliminary Findings</vt:lpstr>
      <vt:lpstr>Preliminary Findings</vt:lpstr>
      <vt:lpstr>Preliminary Findings</vt:lpstr>
      <vt:lpstr>Preliminary Findings</vt:lpstr>
      <vt:lpstr>Preliminary Findings</vt:lpstr>
      <vt:lpstr>Preliminary Findings</vt:lpstr>
      <vt:lpstr>Preliminary Findings</vt:lpstr>
      <vt:lpstr>Preliminary Findings</vt:lpstr>
      <vt:lpstr>Looking Ahead</vt:lpstr>
      <vt:lpstr>Thank You!</vt:lpstr>
    </vt:vector>
  </TitlesOfParts>
  <Manager>NORC at the University of Chicago</Manager>
  <Company>NORC at the Univeristy of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Consumer Voice Conference Slides - NORC</dc:title>
  <dc:subject>This presentation was conducted at the 2017 Consumer Voice Conference and focuses on preliminary findings of the process evaluation of the Long-Term Care Ombudsman Program. The data provided in the presentation are based on data collected from telephone interviews and online surveys as part of the Process Evaluation of the Long-Term Care Ombudsman Program.</dc:subject>
  <dc:creator>ACL/AoA</dc:creator>
  <cp:keywords>Long-Term Care Ombudsman Program; Stakeholders; State Ombudsmen; Round 1 Data Collection; Uniqueness of the Program; Program Support; Resources; Capacity; Volunteers</cp:keywords>
  <cp:lastModifiedBy>Kim Nguyen</cp:lastModifiedBy>
  <cp:revision>723</cp:revision>
  <cp:lastPrinted>2016-05-10T16:53:28Z</cp:lastPrinted>
  <dcterms:created xsi:type="dcterms:W3CDTF">2011-01-21T18:17:35Z</dcterms:created>
  <dcterms:modified xsi:type="dcterms:W3CDTF">2019-10-03T13:05:25Z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0x010100FD9BAED10440624B8A8D63465D7A845F008FA68812F0823447B9CCB5FC05616FE1</vt:lpwstr>
  </property>
  <property fmtid="{D5CDD505-2E9C-101B-9397-08002B2CF9AE}" pid="3" name="Department Tags">
    <vt:lpwstr>63;#Communications|39866e77-8ceb-4906-ac6b-e6946f8375da;#63;#Communications|39866e77-8ceb-4906-ac6b-e6946f8375da</vt:lpwstr>
  </property>
  <property fmtid="{D5CDD505-2E9C-101B-9397-08002B2CF9AE}" pid="4" name="Topic Tags">
    <vt:lpwstr/>
  </property>
  <property fmtid="{D5CDD505-2E9C-101B-9397-08002B2CF9AE}" pid="5" name="Project Tags">
    <vt:lpwstr/>
  </property>
  <property fmtid="{D5CDD505-2E9C-101B-9397-08002B2CF9AE}" pid="6" name="Location Tags">
    <vt:lpwstr/>
  </property>
  <property fmtid="{D5CDD505-2E9C-101B-9397-08002B2CF9AE}" pid="7" name="Document Type">
    <vt:lpwstr/>
  </property>
  <property fmtid="{D5CDD505-2E9C-101B-9397-08002B2CF9AE}" pid="8" name="m12ea18bb4aa40b3aca5c956af63f5e0">
    <vt:lpwstr/>
  </property>
  <property fmtid="{D5CDD505-2E9C-101B-9397-08002B2CF9AE}" pid="9" name="Tags">
    <vt:lpwstr/>
  </property>
</Properties>
</file>