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85" r:id="rId5"/>
  </p:sldMasterIdLst>
  <p:notesMasterIdLst>
    <p:notesMasterId r:id="rId33"/>
  </p:notesMasterIdLst>
  <p:handoutMasterIdLst>
    <p:handoutMasterId r:id="rId34"/>
  </p:handoutMasterIdLst>
  <p:sldIdLst>
    <p:sldId id="723" r:id="rId6"/>
    <p:sldId id="725" r:id="rId7"/>
    <p:sldId id="716" r:id="rId8"/>
    <p:sldId id="717" r:id="rId9"/>
    <p:sldId id="714" r:id="rId10"/>
    <p:sldId id="715" r:id="rId11"/>
    <p:sldId id="718" r:id="rId12"/>
    <p:sldId id="719" r:id="rId13"/>
    <p:sldId id="724" r:id="rId14"/>
    <p:sldId id="721" r:id="rId15"/>
    <p:sldId id="726" r:id="rId16"/>
    <p:sldId id="681" r:id="rId17"/>
    <p:sldId id="682" r:id="rId18"/>
    <p:sldId id="710" r:id="rId19"/>
    <p:sldId id="688" r:id="rId20"/>
    <p:sldId id="727" r:id="rId21"/>
    <p:sldId id="734" r:id="rId22"/>
    <p:sldId id="733" r:id="rId23"/>
    <p:sldId id="698" r:id="rId24"/>
    <p:sldId id="701" r:id="rId25"/>
    <p:sldId id="702" r:id="rId26"/>
    <p:sldId id="704" r:id="rId27"/>
    <p:sldId id="731" r:id="rId28"/>
    <p:sldId id="729" r:id="rId29"/>
    <p:sldId id="730" r:id="rId30"/>
    <p:sldId id="711" r:id="rId31"/>
    <p:sldId id="732" r:id="rId32"/>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lison Gross" initials="AG" lastIdx="2" clrIdx="6">
    <p:extLst>
      <p:ext uri="{19B8F6BF-5375-455C-9EA6-DF929625EA0E}">
        <p15:presenceInfo xmlns:p15="http://schemas.microsoft.com/office/powerpoint/2012/main" userId="S-1-5-21-1606980848-1604221776-839522115-39193" providerId="AD"/>
      </p:ext>
    </p:extLst>
  </p:cmAuthor>
  <p:cmAuthor id="1" name="Margarite Wypychowski" initials="MW" lastIdx="15" clrIdx="0">
    <p:extLst/>
  </p:cmAuthor>
  <p:cmAuthor id="8" name="Brian-Wagner" initials="B" lastIdx="62" clrIdx="7">
    <p:extLst>
      <p:ext uri="{19B8F6BF-5375-455C-9EA6-DF929625EA0E}">
        <p15:presenceInfo xmlns:p15="http://schemas.microsoft.com/office/powerpoint/2012/main" userId="S-1-5-21-1606980848-1604221776-839522115-60883" providerId="AD"/>
      </p:ext>
    </p:extLst>
  </p:cmAuthor>
  <p:cmAuthor id="2" name="Eric Y" initials="EY" lastIdx="47" clrIdx="1"/>
  <p:cmAuthor id="9" name="NORC" initials="NORC" lastIdx="28" clrIdx="8">
    <p:extLst>
      <p:ext uri="{19B8F6BF-5375-455C-9EA6-DF929625EA0E}">
        <p15:presenceInfo xmlns:p15="http://schemas.microsoft.com/office/powerpoint/2012/main" userId="NORC" providerId="None"/>
      </p:ext>
    </p:extLst>
  </p:cmAuthor>
  <p:cmAuthor id="3" name="Elizabeth Fischer" initials="EF" lastIdx="38" clrIdx="2">
    <p:extLst/>
  </p:cmAuthor>
  <p:cmAuthor id="10" name="Jennifer Scolese" initials="JS" lastIdx="12" clrIdx="9">
    <p:extLst>
      <p:ext uri="{19B8F6BF-5375-455C-9EA6-DF929625EA0E}">
        <p15:presenceInfo xmlns:p15="http://schemas.microsoft.com/office/powerpoint/2012/main" userId="S-1-5-21-1606980848-1604221776-839522115-66752" providerId="AD"/>
      </p:ext>
    </p:extLst>
  </p:cmAuthor>
  <p:cmAuthor id="4" name="Greg Lanier" initials="GL" lastIdx="17" clrIdx="3">
    <p:extLst/>
  </p:cmAuthor>
  <p:cmAuthor id="11" name="Emily White" initials="EW" lastIdx="12" clrIdx="10">
    <p:extLst>
      <p:ext uri="{19B8F6BF-5375-455C-9EA6-DF929625EA0E}">
        <p15:presenceInfo xmlns:p15="http://schemas.microsoft.com/office/powerpoint/2012/main" userId="S-1-5-21-1606980848-1604221776-839522115-30984" providerId="AD"/>
      </p:ext>
    </p:extLst>
  </p:cmAuthor>
  <p:cmAuthor id="5" name="Eric Young" initials="EY" lastIdx="114" clrIdx="4">
    <p:extLst>
      <p:ext uri="{19B8F6BF-5375-455C-9EA6-DF929625EA0E}">
        <p15:presenceInfo xmlns:p15="http://schemas.microsoft.com/office/powerpoint/2012/main" userId="S-1-5-21-1606980848-1604221776-839522115-47364" providerId="AD"/>
      </p:ext>
    </p:extLst>
  </p:cmAuthor>
  <p:cmAuthor id="6" name="Blake Goble" initials="BG" lastIdx="14" clrIdx="5">
    <p:extLst>
      <p:ext uri="{19B8F6BF-5375-455C-9EA6-DF929625EA0E}">
        <p15:presenceInfo xmlns:p15="http://schemas.microsoft.com/office/powerpoint/2012/main" userId="S-1-5-21-1606980848-1604221776-839522115-454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541"/>
    <a:srgbClr val="6E6259"/>
    <a:srgbClr val="D5D3D1"/>
    <a:srgbClr val="0000FF"/>
    <a:srgbClr val="EBEAEA"/>
    <a:srgbClr val="FC6410"/>
    <a:srgbClr val="C00000"/>
    <a:srgbClr val="00C000"/>
    <a:srgbClr val="800000"/>
    <a:srgbClr val="D0C8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9" autoAdjust="0"/>
    <p:restoredTop sz="86306" autoAdjust="0"/>
  </p:normalViewPr>
  <p:slideViewPr>
    <p:cSldViewPr>
      <p:cViewPr varScale="1">
        <p:scale>
          <a:sx n="97" d="100"/>
          <a:sy n="97" d="100"/>
        </p:scale>
        <p:origin x="159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4" d="100"/>
          <a:sy n="84" d="100"/>
        </p:scale>
        <p:origin x="3792" y="108"/>
      </p:cViewPr>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38474" cy="465138"/>
          </a:xfrm>
          <a:prstGeom prst="rect">
            <a:avLst/>
          </a:prstGeom>
        </p:spPr>
        <p:txBody>
          <a:bodyPr vert="horz" lIns="91429" tIns="45715" rIns="91429" bIns="45715" rtlCol="0"/>
          <a:lstStyle>
            <a:lvl1pPr algn="l">
              <a:defRPr sz="1200"/>
            </a:lvl1pPr>
          </a:lstStyle>
          <a:p>
            <a:endParaRPr lang="en-US" dirty="0"/>
          </a:p>
        </p:txBody>
      </p:sp>
      <p:sp>
        <p:nvSpPr>
          <p:cNvPr id="3" name="Date Placeholder 2"/>
          <p:cNvSpPr>
            <a:spLocks noGrp="1"/>
          </p:cNvSpPr>
          <p:nvPr>
            <p:ph type="dt" sz="quarter" idx="1"/>
          </p:nvPr>
        </p:nvSpPr>
        <p:spPr>
          <a:xfrm>
            <a:off x="3970340" y="3"/>
            <a:ext cx="3038474" cy="465138"/>
          </a:xfrm>
          <a:prstGeom prst="rect">
            <a:avLst/>
          </a:prstGeom>
        </p:spPr>
        <p:txBody>
          <a:bodyPr vert="horz" lIns="91429" tIns="45715" rIns="91429" bIns="45715" rtlCol="0"/>
          <a:lstStyle>
            <a:lvl1pPr algn="r">
              <a:defRPr sz="1200"/>
            </a:lvl1pPr>
          </a:lstStyle>
          <a:p>
            <a:fld id="{794CFEB3-DC5A-C34C-954B-3B8B7D88504F}" type="datetimeFigureOut">
              <a:rPr lang="en-US" smtClean="0"/>
              <a:t>10/3/2019</a:t>
            </a:fld>
            <a:endParaRPr lang="en-US" dirty="0"/>
          </a:p>
        </p:txBody>
      </p:sp>
      <p:sp>
        <p:nvSpPr>
          <p:cNvPr id="4" name="Footer Placeholder 3"/>
          <p:cNvSpPr>
            <a:spLocks noGrp="1"/>
          </p:cNvSpPr>
          <p:nvPr>
            <p:ph type="ftr" sz="quarter" idx="2"/>
          </p:nvPr>
        </p:nvSpPr>
        <p:spPr>
          <a:xfrm>
            <a:off x="1" y="8829677"/>
            <a:ext cx="3038474" cy="465138"/>
          </a:xfrm>
          <a:prstGeom prst="rect">
            <a:avLst/>
          </a:prstGeom>
        </p:spPr>
        <p:txBody>
          <a:bodyPr vert="horz" lIns="91429" tIns="45715" rIns="91429" bIns="457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7"/>
            <a:ext cx="3038474" cy="465138"/>
          </a:xfrm>
          <a:prstGeom prst="rect">
            <a:avLst/>
          </a:prstGeom>
        </p:spPr>
        <p:txBody>
          <a:bodyPr vert="horz" lIns="91429" tIns="45715" rIns="91429" bIns="45715" rtlCol="0" anchor="b"/>
          <a:lstStyle>
            <a:lvl1pPr algn="r">
              <a:defRPr sz="1200"/>
            </a:lvl1pPr>
          </a:lstStyle>
          <a:p>
            <a:fld id="{0FA49A48-9560-0A48-94CE-0C514134ACC0}" type="slidenum">
              <a:rPr lang="en-US" smtClean="0"/>
              <a:t>‹#›</a:t>
            </a:fld>
            <a:endParaRPr lang="en-US" dirty="0"/>
          </a:p>
        </p:txBody>
      </p:sp>
    </p:spTree>
    <p:extLst>
      <p:ext uri="{BB962C8B-B14F-4D97-AF65-F5344CB8AC3E}">
        <p14:creationId xmlns:p14="http://schemas.microsoft.com/office/powerpoint/2010/main" val="253652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3970939" y="2"/>
            <a:ext cx="3037840" cy="466434"/>
          </a:xfrm>
          <a:prstGeom prst="rect">
            <a:avLst/>
          </a:prstGeom>
        </p:spPr>
        <p:txBody>
          <a:bodyPr vert="horz" lIns="93166" tIns="46583" rIns="93166" bIns="46583" rtlCol="0"/>
          <a:lstStyle>
            <a:lvl1pPr algn="r">
              <a:defRPr sz="1200"/>
            </a:lvl1pPr>
          </a:lstStyle>
          <a:p>
            <a:fld id="{4A4BE59D-8A6D-430D-A2D6-3517F56DD4CB}" type="datetimeFigureOut">
              <a:rPr lang="en-US" smtClean="0"/>
              <a:t>10/3/2019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6" tIns="46583" rIns="93166" bIns="46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840" cy="466433"/>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9"/>
            <a:ext cx="3037840" cy="466433"/>
          </a:xfrm>
          <a:prstGeom prst="rect">
            <a:avLst/>
          </a:prstGeom>
        </p:spPr>
        <p:txBody>
          <a:bodyPr vert="horz" lIns="93166" tIns="46583" rIns="93166" bIns="46583" rtlCol="0" anchor="b"/>
          <a:lstStyle>
            <a:lvl1pPr algn="r">
              <a:defRPr sz="1200"/>
            </a:lvl1pPr>
          </a:lstStyle>
          <a:p>
            <a:fld id="{7162329A-4540-42B5-A1B4-0B3CD0586EA9}" type="slidenum">
              <a:rPr lang="en-US" smtClean="0"/>
              <a:t>‹#›</a:t>
            </a:fld>
            <a:endParaRPr lang="en-US" dirty="0"/>
          </a:p>
        </p:txBody>
      </p:sp>
    </p:spTree>
    <p:extLst>
      <p:ext uri="{BB962C8B-B14F-4D97-AF65-F5344CB8AC3E}">
        <p14:creationId xmlns:p14="http://schemas.microsoft.com/office/powerpoint/2010/main" val="2918307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62329A-4540-42B5-A1B4-0B3CD0586EA9}" type="slidenum">
              <a:rPr lang="en-US" smtClean="0"/>
              <a:t>1</a:t>
            </a:fld>
            <a:endParaRPr lang="en-US"/>
          </a:p>
        </p:txBody>
      </p:sp>
    </p:spTree>
    <p:extLst>
      <p:ext uri="{BB962C8B-B14F-4D97-AF65-F5344CB8AC3E}">
        <p14:creationId xmlns:p14="http://schemas.microsoft.com/office/powerpoint/2010/main" val="3501850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13</a:t>
            </a:fld>
            <a:endParaRPr lang="en-US" dirty="0"/>
          </a:p>
        </p:txBody>
      </p:sp>
    </p:spTree>
    <p:extLst>
      <p:ext uri="{BB962C8B-B14F-4D97-AF65-F5344CB8AC3E}">
        <p14:creationId xmlns:p14="http://schemas.microsoft.com/office/powerpoint/2010/main" val="3276713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7162329A-4540-42B5-A1B4-0B3CD0586EA9}" type="slidenum">
              <a:rPr lang="en-US" smtClean="0"/>
              <a:t>14</a:t>
            </a:fld>
            <a:endParaRPr lang="en-US" dirty="0"/>
          </a:p>
        </p:txBody>
      </p:sp>
    </p:spTree>
    <p:extLst>
      <p:ext uri="{BB962C8B-B14F-4D97-AF65-F5344CB8AC3E}">
        <p14:creationId xmlns:p14="http://schemas.microsoft.com/office/powerpoint/2010/main" val="851809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15</a:t>
            </a:fld>
            <a:endParaRPr lang="en-US" dirty="0"/>
          </a:p>
        </p:txBody>
      </p:sp>
    </p:spTree>
    <p:extLst>
      <p:ext uri="{BB962C8B-B14F-4D97-AF65-F5344CB8AC3E}">
        <p14:creationId xmlns:p14="http://schemas.microsoft.com/office/powerpoint/2010/main" val="2885609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17</a:t>
            </a:fld>
            <a:endParaRPr lang="en-US" dirty="0"/>
          </a:p>
        </p:txBody>
      </p:sp>
    </p:spTree>
    <p:extLst>
      <p:ext uri="{BB962C8B-B14F-4D97-AF65-F5344CB8AC3E}">
        <p14:creationId xmlns:p14="http://schemas.microsoft.com/office/powerpoint/2010/main" val="3025765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19</a:t>
            </a:fld>
            <a:endParaRPr lang="en-US"/>
          </a:p>
        </p:txBody>
      </p:sp>
    </p:spTree>
    <p:extLst>
      <p:ext uri="{BB962C8B-B14F-4D97-AF65-F5344CB8AC3E}">
        <p14:creationId xmlns:p14="http://schemas.microsoft.com/office/powerpoint/2010/main" val="1586133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20</a:t>
            </a:fld>
            <a:endParaRPr lang="en-US" dirty="0"/>
          </a:p>
        </p:txBody>
      </p:sp>
    </p:spTree>
    <p:extLst>
      <p:ext uri="{BB962C8B-B14F-4D97-AF65-F5344CB8AC3E}">
        <p14:creationId xmlns:p14="http://schemas.microsoft.com/office/powerpoint/2010/main" val="821581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401">
              <a:defRPr/>
            </a:pPr>
            <a:endParaRPr lang="en-US" baseline="0" dirty="0" smtClean="0"/>
          </a:p>
          <a:p>
            <a:pPr defTabSz="881401">
              <a:defRPr/>
            </a:pPr>
            <a:endParaRPr lang="en-US" baseline="0" dirty="0" smtClean="0"/>
          </a:p>
          <a:p>
            <a:pPr defTabSz="881401">
              <a:defRPr/>
            </a:pPr>
            <a:endParaRPr lang="en-US" baseline="0" dirty="0" smtClean="0"/>
          </a:p>
          <a:p>
            <a:pPr defTabSz="881401">
              <a:defRPr/>
            </a:pPr>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21</a:t>
            </a:fld>
            <a:endParaRPr lang="en-US" dirty="0"/>
          </a:p>
        </p:txBody>
      </p:sp>
    </p:spTree>
    <p:extLst>
      <p:ext uri="{BB962C8B-B14F-4D97-AF65-F5344CB8AC3E}">
        <p14:creationId xmlns:p14="http://schemas.microsoft.com/office/powerpoint/2010/main" val="880728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22</a:t>
            </a:fld>
            <a:endParaRPr lang="en-US" dirty="0"/>
          </a:p>
        </p:txBody>
      </p:sp>
    </p:spTree>
    <p:extLst>
      <p:ext uri="{BB962C8B-B14F-4D97-AF65-F5344CB8AC3E}">
        <p14:creationId xmlns:p14="http://schemas.microsoft.com/office/powerpoint/2010/main" val="2145646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27</a:t>
            </a:fld>
            <a:endParaRPr lang="en-US" dirty="0"/>
          </a:p>
        </p:txBody>
      </p:sp>
    </p:spTree>
    <p:extLst>
      <p:ext uri="{BB962C8B-B14F-4D97-AF65-F5344CB8AC3E}">
        <p14:creationId xmlns:p14="http://schemas.microsoft.com/office/powerpoint/2010/main" val="450182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3</a:t>
            </a:fld>
            <a:endParaRPr lang="en-US" dirty="0"/>
          </a:p>
        </p:txBody>
      </p:sp>
    </p:spTree>
    <p:extLst>
      <p:ext uri="{BB962C8B-B14F-4D97-AF65-F5344CB8AC3E}">
        <p14:creationId xmlns:p14="http://schemas.microsoft.com/office/powerpoint/2010/main" val="180714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5</a:t>
            </a:fld>
            <a:endParaRPr lang="en-US"/>
          </a:p>
        </p:txBody>
      </p:sp>
    </p:spTree>
    <p:extLst>
      <p:ext uri="{BB962C8B-B14F-4D97-AF65-F5344CB8AC3E}">
        <p14:creationId xmlns:p14="http://schemas.microsoft.com/office/powerpoint/2010/main" val="1490955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6</a:t>
            </a:fld>
            <a:endParaRPr lang="en-US"/>
          </a:p>
        </p:txBody>
      </p:sp>
    </p:spTree>
    <p:extLst>
      <p:ext uri="{BB962C8B-B14F-4D97-AF65-F5344CB8AC3E}">
        <p14:creationId xmlns:p14="http://schemas.microsoft.com/office/powerpoint/2010/main" val="2855073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7</a:t>
            </a:fld>
            <a:endParaRPr lang="en-US"/>
          </a:p>
        </p:txBody>
      </p:sp>
    </p:spTree>
    <p:extLst>
      <p:ext uri="{BB962C8B-B14F-4D97-AF65-F5344CB8AC3E}">
        <p14:creationId xmlns:p14="http://schemas.microsoft.com/office/powerpoint/2010/main" val="948449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8</a:t>
            </a:fld>
            <a:endParaRPr lang="en-US"/>
          </a:p>
        </p:txBody>
      </p:sp>
    </p:spTree>
    <p:extLst>
      <p:ext uri="{BB962C8B-B14F-4D97-AF65-F5344CB8AC3E}">
        <p14:creationId xmlns:p14="http://schemas.microsoft.com/office/powerpoint/2010/main" val="1460501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9</a:t>
            </a:fld>
            <a:endParaRPr lang="en-US" dirty="0"/>
          </a:p>
        </p:txBody>
      </p:sp>
    </p:spTree>
    <p:extLst>
      <p:ext uri="{BB962C8B-B14F-4D97-AF65-F5344CB8AC3E}">
        <p14:creationId xmlns:p14="http://schemas.microsoft.com/office/powerpoint/2010/main" val="1879792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62329A-4540-42B5-A1B4-0B3CD0586EA9}" type="slidenum">
              <a:rPr lang="en-US" smtClean="0"/>
              <a:t>10</a:t>
            </a:fld>
            <a:endParaRPr lang="en-US" dirty="0"/>
          </a:p>
        </p:txBody>
      </p:sp>
    </p:spTree>
    <p:extLst>
      <p:ext uri="{BB962C8B-B14F-4D97-AF65-F5344CB8AC3E}">
        <p14:creationId xmlns:p14="http://schemas.microsoft.com/office/powerpoint/2010/main" val="3233768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162329A-4540-42B5-A1B4-0B3CD0586EA9}" type="slidenum">
              <a:rPr lang="en-US" smtClean="0"/>
              <a:t>12</a:t>
            </a:fld>
            <a:endParaRPr lang="en-US" dirty="0"/>
          </a:p>
        </p:txBody>
      </p:sp>
    </p:spTree>
    <p:extLst>
      <p:ext uri="{BB962C8B-B14F-4D97-AF65-F5344CB8AC3E}">
        <p14:creationId xmlns:p14="http://schemas.microsoft.com/office/powerpoint/2010/main" val="3833519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Intro Slide Option 12">
    <p:spTree>
      <p:nvGrpSpPr>
        <p:cNvPr id="1" name=""/>
        <p:cNvGrpSpPr/>
        <p:nvPr/>
      </p:nvGrpSpPr>
      <p:grpSpPr>
        <a:xfrm>
          <a:off x="0" y="0"/>
          <a:ext cx="0" cy="0"/>
          <a:chOff x="0" y="0"/>
          <a:chExt cx="0" cy="0"/>
        </a:xfrm>
      </p:grpSpPr>
      <p:sp>
        <p:nvSpPr>
          <p:cNvPr id="10" name="Text Placeholder 3"/>
          <p:cNvSpPr>
            <a:spLocks noGrp="1"/>
          </p:cNvSpPr>
          <p:nvPr>
            <p:ph type="body" sz="quarter" idx="14"/>
          </p:nvPr>
        </p:nvSpPr>
        <p:spPr>
          <a:xfrm>
            <a:off x="4800600" y="1066800"/>
            <a:ext cx="4114800" cy="1905000"/>
          </a:xfrm>
        </p:spPr>
        <p:txBody>
          <a:bodyPr anchor="ctr"/>
          <a:lstStyle>
            <a:lvl1pPr marL="0" indent="0">
              <a:buNone/>
              <a:defRPr sz="3600" b="1">
                <a:solidFill>
                  <a:schemeClr val="accent1"/>
                </a:solidFill>
              </a:defRPr>
            </a:lvl1pPr>
          </a:lstStyle>
          <a:p>
            <a:pPr lvl="0"/>
            <a:r>
              <a:rPr lang="en-US" smtClean="0"/>
              <a:t>Click to edit Master text styles</a:t>
            </a:r>
          </a:p>
        </p:txBody>
      </p:sp>
      <p:sp>
        <p:nvSpPr>
          <p:cNvPr id="11" name="Rectangle 1032"/>
          <p:cNvSpPr>
            <a:spLocks noChangeArrowheads="1"/>
          </p:cNvSpPr>
          <p:nvPr userDrawn="1"/>
        </p:nvSpPr>
        <p:spPr bwMode="auto">
          <a:xfrm rot="5400000">
            <a:off x="6915150" y="3105150"/>
            <a:ext cx="4343400" cy="114300"/>
          </a:xfrm>
          <a:prstGeom prst="rect">
            <a:avLst/>
          </a:prstGeom>
          <a:solidFill>
            <a:schemeClr val="accent2"/>
          </a:solidFill>
          <a:ln>
            <a:noFill/>
          </a:ln>
          <a:extLst/>
        </p:spPr>
        <p:txBody>
          <a:bodyPr wrap="none" anchor="ctr"/>
          <a:lstStyle/>
          <a:p>
            <a:endParaRPr lang="en-US" dirty="0"/>
          </a:p>
        </p:txBody>
      </p:sp>
      <p:sp>
        <p:nvSpPr>
          <p:cNvPr id="12" name="Rectangle 1032"/>
          <p:cNvSpPr>
            <a:spLocks noChangeArrowheads="1"/>
          </p:cNvSpPr>
          <p:nvPr userDrawn="1"/>
        </p:nvSpPr>
        <p:spPr bwMode="auto">
          <a:xfrm rot="5400000">
            <a:off x="2447722" y="3105150"/>
            <a:ext cx="4343400" cy="114300"/>
          </a:xfrm>
          <a:prstGeom prst="rect">
            <a:avLst/>
          </a:prstGeom>
          <a:solidFill>
            <a:schemeClr val="accent2"/>
          </a:solidFill>
          <a:ln>
            <a:noFill/>
          </a:ln>
          <a:extLst/>
        </p:spPr>
        <p:txBody>
          <a:bodyPr wrap="none" anchor="ctr"/>
          <a:lstStyle/>
          <a:p>
            <a:endParaRPr lang="en-US" dirty="0"/>
          </a:p>
        </p:txBody>
      </p:sp>
      <p:sp>
        <p:nvSpPr>
          <p:cNvPr id="15" name="Subtitle 1"/>
          <p:cNvSpPr>
            <a:spLocks noGrp="1"/>
          </p:cNvSpPr>
          <p:nvPr>
            <p:ph type="subTitle" idx="1" hasCustomPrompt="1"/>
          </p:nvPr>
        </p:nvSpPr>
        <p:spPr>
          <a:xfrm>
            <a:off x="4800600" y="3875930"/>
            <a:ext cx="3401618" cy="411476"/>
          </a:xfrm>
        </p:spPr>
        <p:txBody>
          <a:bodyPr/>
          <a:lstStyle>
            <a:lvl1pPr marL="0" indent="0">
              <a:buNone/>
              <a:defRPr sz="1800">
                <a:solidFill>
                  <a:schemeClr val="accent1"/>
                </a:solidFill>
              </a:defRPr>
            </a:lvl1pPr>
          </a:lstStyle>
          <a:p>
            <a:r>
              <a:rPr lang="en-US" dirty="0" smtClean="0"/>
              <a:t>Date</a:t>
            </a:r>
          </a:p>
        </p:txBody>
      </p:sp>
      <p:sp>
        <p:nvSpPr>
          <p:cNvPr id="16" name="Text Placeholder 17"/>
          <p:cNvSpPr>
            <a:spLocks noGrp="1"/>
          </p:cNvSpPr>
          <p:nvPr>
            <p:ph type="body" sz="quarter" idx="16" hasCustomPrompt="1"/>
          </p:nvPr>
        </p:nvSpPr>
        <p:spPr>
          <a:xfrm>
            <a:off x="4800600" y="3337561"/>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pPr lvl="0"/>
            <a:r>
              <a:rPr lang="en-US" dirty="0" smtClean="0"/>
              <a:t>Your Name Here</a:t>
            </a:r>
            <a:endParaRPr lang="en-US" dirty="0"/>
          </a:p>
        </p:txBody>
      </p:sp>
      <p:sp>
        <p:nvSpPr>
          <p:cNvPr id="3" name="Picture Placeholder 2"/>
          <p:cNvSpPr>
            <a:spLocks noGrp="1"/>
          </p:cNvSpPr>
          <p:nvPr>
            <p:ph type="pic" sz="quarter" idx="17"/>
          </p:nvPr>
        </p:nvSpPr>
        <p:spPr>
          <a:xfrm>
            <a:off x="-1" y="990600"/>
            <a:ext cx="4572000" cy="4343400"/>
          </a:xfrm>
        </p:spPr>
        <p:txBody>
          <a:bodyPr/>
          <a:lstStyle/>
          <a:p>
            <a:endParaRPr lang="en-US" dirty="0"/>
          </a:p>
        </p:txBody>
      </p:sp>
      <p:pic>
        <p:nvPicPr>
          <p:cNvPr id="13"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72181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PAGE Image/Photo">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4A4541"/>
          </a:solidFill>
        </p:spPr>
        <p:txBody>
          <a:bodyPr wrap="square" rtlCol="0" anchor="ctr">
            <a:spAutoFit/>
          </a:bodyPr>
          <a:lstStyle/>
          <a:p>
            <a:pPr marL="0" indent="0" algn="ctr">
              <a:buFontTx/>
              <a:buNone/>
            </a:pPr>
            <a:endParaRPr lang="en-US" sz="2400" kern="0" dirty="0" smtClean="0">
              <a:solidFill>
                <a:schemeClr val="tx1"/>
              </a:solidFill>
            </a:endParaRPr>
          </a:p>
        </p:txBody>
      </p:sp>
      <p:sp>
        <p:nvSpPr>
          <p:cNvPr id="6" name="Text Placeholder 5"/>
          <p:cNvSpPr>
            <a:spLocks noGrp="1"/>
          </p:cNvSpPr>
          <p:nvPr>
            <p:ph type="body" sz="quarter" idx="11" hasCustomPrompt="1"/>
          </p:nvPr>
        </p:nvSpPr>
        <p:spPr>
          <a:xfrm>
            <a:off x="914400" y="685800"/>
            <a:ext cx="7315200" cy="1828800"/>
          </a:xfrm>
        </p:spPr>
        <p:txBody>
          <a:bodyPr/>
          <a:lstStyle>
            <a:lvl1pPr marL="0" indent="0" algn="ctr">
              <a:buFont typeface="+mj-lt"/>
              <a:buNone/>
              <a:defRPr>
                <a:solidFill>
                  <a:schemeClr val="bg1"/>
                </a:solidFill>
              </a:defRPr>
            </a:lvl1pPr>
            <a:lvl2pPr marL="457200" indent="0" algn="ctr">
              <a:buFont typeface="+mj-lt"/>
              <a:buNone/>
              <a:defRPr>
                <a:solidFill>
                  <a:schemeClr val="bg1"/>
                </a:solidFill>
              </a:defRPr>
            </a:lvl2pPr>
            <a:lvl3pPr marL="914400" indent="0" algn="ctr">
              <a:buFont typeface="+mj-lt"/>
              <a:buNone/>
              <a:defRPr>
                <a:solidFill>
                  <a:schemeClr val="bg1"/>
                </a:solidFill>
              </a:defRPr>
            </a:lvl3pPr>
            <a:lvl4pPr marL="1371600" indent="0" algn="ctr">
              <a:buFont typeface="+mj-lt"/>
              <a:buNone/>
              <a:defRPr>
                <a:solidFill>
                  <a:schemeClr val="bg1"/>
                </a:solidFill>
              </a:defRPr>
            </a:lvl4pPr>
            <a:lvl5pPr marL="1828800" indent="0" algn="ctr">
              <a:buFont typeface="+mj-lt"/>
              <a:buNone/>
              <a:defRPr>
                <a:solidFill>
                  <a:schemeClr val="bg1"/>
                </a:solidFill>
              </a:defRPr>
            </a:lvl5pPr>
          </a:lstStyle>
          <a:p>
            <a:r>
              <a:rPr lang="en-US" dirty="0" smtClean="0">
                <a:solidFill>
                  <a:schemeClr val="tx1">
                    <a:lumMod val="65000"/>
                    <a:lumOff val="35000"/>
                  </a:schemeClr>
                </a:solidFill>
              </a:rPr>
              <a:t>BLANK SLIDE use for full slide photo/graphics</a:t>
            </a:r>
            <a:endParaRPr lang="en-US" dirty="0">
              <a:solidFill>
                <a:schemeClr val="tx1">
                  <a:lumMod val="65000"/>
                  <a:lumOff val="35000"/>
                </a:schemeClr>
              </a:solidFill>
            </a:endParaRPr>
          </a:p>
        </p:txBody>
      </p:sp>
      <p:sp>
        <p:nvSpPr>
          <p:cNvPr id="5" name="Picture Placeholder 4"/>
          <p:cNvSpPr>
            <a:spLocks noGrp="1"/>
          </p:cNvSpPr>
          <p:nvPr>
            <p:ph type="pic" sz="quarter" idx="10"/>
          </p:nvPr>
        </p:nvSpPr>
        <p:spPr>
          <a:xfrm>
            <a:off x="0" y="7662"/>
            <a:ext cx="9144000" cy="6858000"/>
          </a:xfrm>
        </p:spPr>
        <p:txBody>
          <a:bodyPr/>
          <a:lstStyle>
            <a:lvl1pPr marL="0" indent="0">
              <a:buNone/>
              <a:defRPr/>
            </a:lvl1pPr>
          </a:lstStyle>
          <a:p>
            <a:endParaRPr lang="en-US" dirty="0"/>
          </a:p>
        </p:txBody>
      </p:sp>
      <p:sp>
        <p:nvSpPr>
          <p:cNvPr id="3" name="Rectangle 2"/>
          <p:cNvSpPr/>
          <p:nvPr userDrawn="1"/>
        </p:nvSpPr>
        <p:spPr>
          <a:xfrm>
            <a:off x="0" y="1"/>
            <a:ext cx="9144000" cy="6857999"/>
          </a:xfrm>
          <a:prstGeom prst="rect">
            <a:avLst/>
          </a:prstGeom>
        </p:spPr>
        <p:txBody>
          <a:bodyPr wrap="none" rtlCol="0" anchor="ctr">
            <a:spAutoFit/>
          </a:bodyPr>
          <a:lstStyle/>
          <a:p>
            <a:pPr marL="0" indent="0" algn="ctr">
              <a:buFontTx/>
              <a:buNone/>
            </a:pPr>
            <a:endParaRPr lang="en-US" sz="2400" kern="0" dirty="0" smtClean="0">
              <a:solidFill>
                <a:schemeClr val="tx1"/>
              </a:solidFill>
            </a:endParaRPr>
          </a:p>
        </p:txBody>
      </p:sp>
    </p:spTree>
    <p:extLst>
      <p:ext uri="{BB962C8B-B14F-4D97-AF65-F5344CB8AC3E}">
        <p14:creationId xmlns:p14="http://schemas.microsoft.com/office/powerpoint/2010/main" val="5708217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ank You Slide">
    <p:bg>
      <p:bgPr>
        <a:solidFill>
          <a:schemeClr val="accent2"/>
        </a:solid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248400" y="2857500"/>
            <a:ext cx="2895600" cy="1143000"/>
          </a:xfrm>
          <a:prstGeom prst="rect">
            <a:avLst/>
          </a:prstGeom>
          <a:solidFill>
            <a:srgbClr val="4A4541"/>
          </a:solidFill>
          <a:ln>
            <a:noFill/>
          </a:ln>
          <a:extLst/>
        </p:spPr>
        <p:txBody>
          <a:bodyPr/>
          <a:lstStyle/>
          <a:p>
            <a:endParaRPr lang="en-US" dirty="0"/>
          </a:p>
        </p:txBody>
      </p:sp>
      <p:pic>
        <p:nvPicPr>
          <p:cNvPr id="6" name="Picture 12"/>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5400675" y="2857500"/>
            <a:ext cx="781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572000" y="2857500"/>
            <a:ext cx="1714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p:cNvPicPr>
            <a:picLocks noChangeAspect="1"/>
          </p:cNvPicPr>
          <p:nvPr/>
        </p:nvPicPr>
        <p:blipFill>
          <a:blip r:embed="rId4" cstate="print">
            <a:extLst>
              <a:ext uri="{28A0092B-C50C-407E-A947-70E740481C1C}">
                <a14:useLocalDpi xmlns:a14="http://schemas.microsoft.com/office/drawing/2010/main"/>
              </a:ext>
            </a:extLst>
          </a:blip>
          <a:srcRect l="21086" t="40196" r="23738" b="43954"/>
          <a:stretch>
            <a:fillRect/>
          </a:stretch>
        </p:blipFill>
        <p:spPr bwMode="auto">
          <a:xfrm>
            <a:off x="2971800" y="5715000"/>
            <a:ext cx="34004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371600" y="1676400"/>
            <a:ext cx="1841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0">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nSpc>
                <a:spcPts val="2500"/>
              </a:lnSpc>
              <a:defRPr/>
            </a:pPr>
            <a:endParaRPr lang="en-US" sz="1800" b="1" dirty="0" smtClean="0"/>
          </a:p>
        </p:txBody>
      </p:sp>
      <p:sp>
        <p:nvSpPr>
          <p:cNvPr id="3" name="Text Placeholder 2"/>
          <p:cNvSpPr>
            <a:spLocks noGrp="1"/>
          </p:cNvSpPr>
          <p:nvPr>
            <p:ph type="body" idx="1"/>
          </p:nvPr>
        </p:nvSpPr>
        <p:spPr>
          <a:xfrm>
            <a:off x="381000" y="381000"/>
            <a:ext cx="7772400" cy="1676400"/>
          </a:xfrm>
        </p:spPr>
        <p:txBody>
          <a:bodyPr anchor="ctr"/>
          <a:lstStyle>
            <a:lvl1pPr marL="0" indent="0">
              <a:buNone/>
              <a:defRPr sz="2000" baseline="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pic>
        <p:nvPicPr>
          <p:cNvPr id="12"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auto">
          <a:xfrm>
            <a:off x="6611655" y="3162749"/>
            <a:ext cx="2169090" cy="53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400675" y="2857500"/>
            <a:ext cx="781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572000" y="2857500"/>
            <a:ext cx="1714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p:cNvPicPr>
            <a:picLocks noChangeAspect="1"/>
          </p:cNvPicPr>
          <p:nvPr userDrawn="1"/>
        </p:nvPicPr>
        <p:blipFill>
          <a:blip r:embed="rId4" cstate="print">
            <a:extLst>
              <a:ext uri="{28A0092B-C50C-407E-A947-70E740481C1C}">
                <a14:useLocalDpi xmlns:a14="http://schemas.microsoft.com/office/drawing/2010/main"/>
              </a:ext>
            </a:extLst>
          </a:blip>
          <a:srcRect l="21086" t="40196" r="23738" b="43954"/>
          <a:stretch>
            <a:fillRect/>
          </a:stretch>
        </p:blipFill>
        <p:spPr bwMode="auto">
          <a:xfrm>
            <a:off x="2971800" y="5715000"/>
            <a:ext cx="34004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userDrawn="1"/>
        </p:nvSpPr>
        <p:spPr bwMode="auto">
          <a:xfrm>
            <a:off x="-1371600" y="1676400"/>
            <a:ext cx="1841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0">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nSpc>
                <a:spcPts val="2500"/>
              </a:lnSpc>
              <a:defRPr/>
            </a:pPr>
            <a:endParaRPr lang="en-US" sz="1800" b="1" dirty="0" smtClean="0"/>
          </a:p>
        </p:txBody>
      </p:sp>
      <p:sp>
        <p:nvSpPr>
          <p:cNvPr id="17" name="Rectangle 2"/>
          <p:cNvSpPr txBox="1">
            <a:spLocks noChangeArrowheads="1"/>
          </p:cNvSpPr>
          <p:nvPr userDrawn="1"/>
        </p:nvSpPr>
        <p:spPr bwMode="auto">
          <a:xfrm>
            <a:off x="0" y="2857500"/>
            <a:ext cx="4572000" cy="1143000"/>
          </a:xfrm>
          <a:prstGeom prst="rect">
            <a:avLst/>
          </a:prstGeom>
          <a:solidFill>
            <a:srgbClr val="4A4541"/>
          </a:solidFill>
          <a:ln>
            <a:noFill/>
          </a:ln>
        </p:spPr>
        <p:txBody>
          <a:bodyPr lIns="457200" tIns="91440" anchor="ctr"/>
          <a:lstStyle>
            <a:lvl1pPr algn="l" rtl="0" fontAlgn="base">
              <a:lnSpc>
                <a:spcPts val="3300"/>
              </a:lnSpc>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charset="0"/>
                <a:ea typeface="ＭＳ Ｐゴシック" pitchFamily="-32" charset="-128"/>
              </a:defRPr>
            </a:lvl2pPr>
            <a:lvl3pPr algn="l" rtl="0" fontAlgn="base">
              <a:spcBef>
                <a:spcPct val="0"/>
              </a:spcBef>
              <a:spcAft>
                <a:spcPct val="0"/>
              </a:spcAft>
              <a:defRPr sz="3200">
                <a:solidFill>
                  <a:schemeClr val="tx2"/>
                </a:solidFill>
                <a:latin typeface="Arial" charset="0"/>
                <a:ea typeface="ＭＳ Ｐゴシック" pitchFamily="-32" charset="-128"/>
              </a:defRPr>
            </a:lvl3pPr>
            <a:lvl4pPr algn="l" rtl="0" fontAlgn="base">
              <a:spcBef>
                <a:spcPct val="0"/>
              </a:spcBef>
              <a:spcAft>
                <a:spcPct val="0"/>
              </a:spcAft>
              <a:defRPr sz="3200">
                <a:solidFill>
                  <a:schemeClr val="tx2"/>
                </a:solidFill>
                <a:latin typeface="Arial" charset="0"/>
                <a:ea typeface="ＭＳ Ｐゴシック" pitchFamily="-32" charset="-128"/>
              </a:defRPr>
            </a:lvl4pPr>
            <a:lvl5pPr algn="l" rtl="0" fontAlgn="base">
              <a:spcBef>
                <a:spcPct val="0"/>
              </a:spcBef>
              <a:spcAft>
                <a:spcPct val="0"/>
              </a:spcAft>
              <a:defRPr sz="3200">
                <a:solidFill>
                  <a:schemeClr val="tx2"/>
                </a:solidFill>
                <a:latin typeface="Arial" charset="0"/>
                <a:ea typeface="ＭＳ Ｐゴシック" pitchFamily="-32" charset="-128"/>
              </a:defRPr>
            </a:lvl5pPr>
            <a:lvl6pPr marL="457200" algn="l" rtl="0" fontAlgn="base">
              <a:spcBef>
                <a:spcPct val="0"/>
              </a:spcBef>
              <a:spcAft>
                <a:spcPct val="0"/>
              </a:spcAft>
              <a:defRPr sz="3200">
                <a:solidFill>
                  <a:schemeClr val="tx2"/>
                </a:solidFill>
                <a:latin typeface="Arial" charset="0"/>
                <a:ea typeface="ＭＳ Ｐゴシック" pitchFamily="-32" charset="-128"/>
              </a:defRPr>
            </a:lvl6pPr>
            <a:lvl7pPr marL="914400" algn="l" rtl="0" fontAlgn="base">
              <a:spcBef>
                <a:spcPct val="0"/>
              </a:spcBef>
              <a:spcAft>
                <a:spcPct val="0"/>
              </a:spcAft>
              <a:defRPr sz="3200">
                <a:solidFill>
                  <a:schemeClr val="tx2"/>
                </a:solidFill>
                <a:latin typeface="Arial" charset="0"/>
                <a:ea typeface="ＭＳ Ｐゴシック" pitchFamily="-32" charset="-128"/>
              </a:defRPr>
            </a:lvl7pPr>
            <a:lvl8pPr marL="1371600" algn="l" rtl="0" fontAlgn="base">
              <a:spcBef>
                <a:spcPct val="0"/>
              </a:spcBef>
              <a:spcAft>
                <a:spcPct val="0"/>
              </a:spcAft>
              <a:defRPr sz="3200">
                <a:solidFill>
                  <a:schemeClr val="tx2"/>
                </a:solidFill>
                <a:latin typeface="Arial" charset="0"/>
                <a:ea typeface="ＭＳ Ｐゴシック" pitchFamily="-32" charset="-128"/>
              </a:defRPr>
            </a:lvl8pPr>
            <a:lvl9pPr marL="1828800" algn="l" rtl="0" fontAlgn="base">
              <a:spcBef>
                <a:spcPct val="0"/>
              </a:spcBef>
              <a:spcAft>
                <a:spcPct val="0"/>
              </a:spcAft>
              <a:defRPr sz="3200">
                <a:solidFill>
                  <a:schemeClr val="tx2"/>
                </a:solidFill>
                <a:latin typeface="Arial" charset="0"/>
                <a:ea typeface="ＭＳ Ｐゴシック" pitchFamily="-32" charset="-128"/>
              </a:defRPr>
            </a:lvl9pPr>
          </a:lstStyle>
          <a:p>
            <a:pPr>
              <a:defRPr/>
            </a:pPr>
            <a:r>
              <a:rPr lang="en-US" sz="4000" b="1" dirty="0" smtClean="0">
                <a:solidFill>
                  <a:schemeClr val="bg1"/>
                </a:solidFill>
              </a:rPr>
              <a:t>Thank You!</a:t>
            </a:r>
          </a:p>
        </p:txBody>
      </p:sp>
    </p:spTree>
    <p:extLst>
      <p:ext uri="{BB962C8B-B14F-4D97-AF65-F5344CB8AC3E}">
        <p14:creationId xmlns:p14="http://schemas.microsoft.com/office/powerpoint/2010/main" val="42526822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Expert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1 Expert Template</a:t>
            </a:r>
            <a:endParaRPr lang="en-US" dirty="0"/>
          </a:p>
        </p:txBody>
      </p:sp>
      <p:sp>
        <p:nvSpPr>
          <p:cNvPr id="47"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29" name="Content Placeholder 4"/>
          <p:cNvSpPr>
            <a:spLocks noGrp="1"/>
          </p:cNvSpPr>
          <p:nvPr>
            <p:ph sz="quarter" idx="27" hasCustomPrompt="1"/>
          </p:nvPr>
        </p:nvSpPr>
        <p:spPr>
          <a:xfrm>
            <a:off x="36576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3776472"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19"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40241759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2 Experts Template</a:t>
            </a:r>
            <a:endParaRPr lang="en-US" dirty="0"/>
          </a:p>
        </p:txBody>
      </p:sp>
      <p:sp>
        <p:nvSpPr>
          <p:cNvPr id="29" name="Content Placeholder 4"/>
          <p:cNvSpPr>
            <a:spLocks noGrp="1"/>
          </p:cNvSpPr>
          <p:nvPr>
            <p:ph sz="quarter" idx="27" hasCustomPrompt="1"/>
          </p:nvPr>
        </p:nvSpPr>
        <p:spPr>
          <a:xfrm>
            <a:off x="26289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2743200"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1" name="Content Placeholder 4"/>
          <p:cNvSpPr>
            <a:spLocks noGrp="1"/>
          </p:cNvSpPr>
          <p:nvPr>
            <p:ph sz="quarter" idx="29" hasCustomPrompt="1"/>
          </p:nvPr>
        </p:nvSpPr>
        <p:spPr>
          <a:xfrm>
            <a:off x="46863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2" name="Picture Placeholder 27"/>
          <p:cNvSpPr>
            <a:spLocks noGrp="1"/>
          </p:cNvSpPr>
          <p:nvPr>
            <p:ph type="pic" sz="quarter" idx="30"/>
          </p:nvPr>
        </p:nvSpPr>
        <p:spPr>
          <a:xfrm>
            <a:off x="4800600"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1"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21"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28474769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3 Experts Template</a:t>
            </a:r>
            <a:endParaRPr lang="en-US" dirty="0"/>
          </a:p>
        </p:txBody>
      </p:sp>
      <p:sp>
        <p:nvSpPr>
          <p:cNvPr id="47"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28" name="Picture Placeholder 27"/>
          <p:cNvSpPr>
            <a:spLocks noGrp="1"/>
          </p:cNvSpPr>
          <p:nvPr>
            <p:ph type="pic" sz="quarter" idx="26"/>
          </p:nvPr>
        </p:nvSpPr>
        <p:spPr>
          <a:xfrm>
            <a:off x="1719072"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9" name="Content Placeholder 4"/>
          <p:cNvSpPr>
            <a:spLocks noGrp="1"/>
          </p:cNvSpPr>
          <p:nvPr>
            <p:ph sz="quarter" idx="27" hasCustomPrompt="1"/>
          </p:nvPr>
        </p:nvSpPr>
        <p:spPr>
          <a:xfrm>
            <a:off x="36576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3776472"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1" name="Content Placeholder 4"/>
          <p:cNvSpPr>
            <a:spLocks noGrp="1"/>
          </p:cNvSpPr>
          <p:nvPr>
            <p:ph sz="quarter" idx="29" hasCustomPrompt="1"/>
          </p:nvPr>
        </p:nvSpPr>
        <p:spPr>
          <a:xfrm>
            <a:off x="5719572"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2" name="Picture Placeholder 27"/>
          <p:cNvSpPr>
            <a:spLocks noGrp="1"/>
          </p:cNvSpPr>
          <p:nvPr>
            <p:ph type="pic" sz="quarter" idx="30"/>
          </p:nvPr>
        </p:nvSpPr>
        <p:spPr>
          <a:xfrm>
            <a:off x="5833872"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3" name="Content Placeholder 4"/>
          <p:cNvSpPr>
            <a:spLocks noGrp="1"/>
          </p:cNvSpPr>
          <p:nvPr>
            <p:ph sz="quarter" idx="33" hasCustomPrompt="1"/>
          </p:nvPr>
        </p:nvSpPr>
        <p:spPr>
          <a:xfrm>
            <a:off x="1604772"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19"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2526520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4 Experts Template</a:t>
            </a:r>
            <a:endParaRPr lang="en-US" dirty="0"/>
          </a:p>
        </p:txBody>
      </p:sp>
      <p:sp>
        <p:nvSpPr>
          <p:cNvPr id="28" name="Picture Placeholder 27"/>
          <p:cNvSpPr>
            <a:spLocks noGrp="1"/>
          </p:cNvSpPr>
          <p:nvPr>
            <p:ph type="pic" sz="quarter" idx="26"/>
          </p:nvPr>
        </p:nvSpPr>
        <p:spPr>
          <a:xfrm>
            <a:off x="685800"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9" name="Content Placeholder 4"/>
          <p:cNvSpPr>
            <a:spLocks noGrp="1"/>
          </p:cNvSpPr>
          <p:nvPr>
            <p:ph sz="quarter" idx="27" hasCustomPrompt="1"/>
          </p:nvPr>
        </p:nvSpPr>
        <p:spPr>
          <a:xfrm>
            <a:off x="26289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2743200"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1" name="Content Placeholder 4"/>
          <p:cNvSpPr>
            <a:spLocks noGrp="1"/>
          </p:cNvSpPr>
          <p:nvPr>
            <p:ph sz="quarter" idx="29" hasCustomPrompt="1"/>
          </p:nvPr>
        </p:nvSpPr>
        <p:spPr>
          <a:xfrm>
            <a:off x="46863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2" name="Picture Placeholder 27"/>
          <p:cNvSpPr>
            <a:spLocks noGrp="1"/>
          </p:cNvSpPr>
          <p:nvPr>
            <p:ph type="pic" sz="quarter" idx="30"/>
          </p:nvPr>
        </p:nvSpPr>
        <p:spPr>
          <a:xfrm>
            <a:off x="4800600"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1"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19" name="Picture Placeholder 27"/>
          <p:cNvSpPr>
            <a:spLocks noGrp="1"/>
          </p:cNvSpPr>
          <p:nvPr>
            <p:ph type="pic" sz="quarter" idx="31"/>
          </p:nvPr>
        </p:nvSpPr>
        <p:spPr>
          <a:xfrm>
            <a:off x="6858000" y="2325866"/>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0" name="Content Placeholder 4"/>
          <p:cNvSpPr>
            <a:spLocks noGrp="1"/>
          </p:cNvSpPr>
          <p:nvPr>
            <p:ph sz="quarter" idx="32" hasCustomPrompt="1"/>
          </p:nvPr>
        </p:nvSpPr>
        <p:spPr>
          <a:xfrm>
            <a:off x="67437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6" name="Content Placeholder 4"/>
          <p:cNvSpPr>
            <a:spLocks noGrp="1"/>
          </p:cNvSpPr>
          <p:nvPr>
            <p:ph sz="quarter" idx="33" hasCustomPrompt="1"/>
          </p:nvPr>
        </p:nvSpPr>
        <p:spPr>
          <a:xfrm>
            <a:off x="571500" y="4017435"/>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1"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2136604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5 Experts Template</a:t>
            </a:r>
            <a:endParaRPr lang="en-US" dirty="0"/>
          </a:p>
        </p:txBody>
      </p:sp>
      <p:sp>
        <p:nvSpPr>
          <p:cNvPr id="47"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28" name="Picture Placeholder 27"/>
          <p:cNvSpPr>
            <a:spLocks noGrp="1"/>
          </p:cNvSpPr>
          <p:nvPr>
            <p:ph type="pic" sz="quarter" idx="26"/>
          </p:nvPr>
        </p:nvSpPr>
        <p:spPr>
          <a:xfrm>
            <a:off x="1719072"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9" name="Content Placeholder 4"/>
          <p:cNvSpPr>
            <a:spLocks noGrp="1"/>
          </p:cNvSpPr>
          <p:nvPr>
            <p:ph sz="quarter" idx="27" hasCustomPrompt="1"/>
          </p:nvPr>
        </p:nvSpPr>
        <p:spPr>
          <a:xfrm>
            <a:off x="3657600" y="571496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3776472"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1" name="Content Placeholder 4"/>
          <p:cNvSpPr>
            <a:spLocks noGrp="1"/>
          </p:cNvSpPr>
          <p:nvPr>
            <p:ph sz="quarter" idx="29" hasCustomPrompt="1"/>
          </p:nvPr>
        </p:nvSpPr>
        <p:spPr>
          <a:xfrm>
            <a:off x="5719572" y="571496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2" name="Picture Placeholder 27"/>
          <p:cNvSpPr>
            <a:spLocks noGrp="1"/>
          </p:cNvSpPr>
          <p:nvPr>
            <p:ph type="pic" sz="quarter" idx="30"/>
          </p:nvPr>
        </p:nvSpPr>
        <p:spPr>
          <a:xfrm>
            <a:off x="5833872"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3" name="Content Placeholder 4"/>
          <p:cNvSpPr>
            <a:spLocks noGrp="1"/>
          </p:cNvSpPr>
          <p:nvPr>
            <p:ph sz="quarter" idx="33" hasCustomPrompt="1"/>
          </p:nvPr>
        </p:nvSpPr>
        <p:spPr>
          <a:xfrm>
            <a:off x="1604772" y="571496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5" name="Content Placeholder 4"/>
          <p:cNvSpPr>
            <a:spLocks noGrp="1"/>
          </p:cNvSpPr>
          <p:nvPr>
            <p:ph sz="quarter" idx="35" hasCustomPrompt="1"/>
          </p:nvPr>
        </p:nvSpPr>
        <p:spPr>
          <a:xfrm>
            <a:off x="2628900" y="329179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6" name="Picture Placeholder 27"/>
          <p:cNvSpPr>
            <a:spLocks noGrp="1"/>
          </p:cNvSpPr>
          <p:nvPr>
            <p:ph type="pic" sz="quarter" idx="36"/>
          </p:nvPr>
        </p:nvSpPr>
        <p:spPr>
          <a:xfrm>
            <a:off x="2743200"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7" name="Content Placeholder 4"/>
          <p:cNvSpPr>
            <a:spLocks noGrp="1"/>
          </p:cNvSpPr>
          <p:nvPr>
            <p:ph sz="quarter" idx="37" hasCustomPrompt="1"/>
          </p:nvPr>
        </p:nvSpPr>
        <p:spPr>
          <a:xfrm>
            <a:off x="4686300" y="329179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8" name="Picture Placeholder 27"/>
          <p:cNvSpPr>
            <a:spLocks noGrp="1"/>
          </p:cNvSpPr>
          <p:nvPr>
            <p:ph type="pic" sz="quarter" idx="38"/>
          </p:nvPr>
        </p:nvSpPr>
        <p:spPr>
          <a:xfrm>
            <a:off x="4800600"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19"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36095622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6 Experts Template</a:t>
            </a:r>
            <a:endParaRPr lang="en-US" dirty="0"/>
          </a:p>
        </p:txBody>
      </p:sp>
      <p:sp>
        <p:nvSpPr>
          <p:cNvPr id="19" name="Picture Placeholder 27"/>
          <p:cNvSpPr>
            <a:spLocks noGrp="1"/>
          </p:cNvSpPr>
          <p:nvPr>
            <p:ph type="pic" sz="quarter" idx="26"/>
          </p:nvPr>
        </p:nvSpPr>
        <p:spPr>
          <a:xfrm>
            <a:off x="1719072"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0" name="Content Placeholder 4"/>
          <p:cNvSpPr>
            <a:spLocks noGrp="1"/>
          </p:cNvSpPr>
          <p:nvPr>
            <p:ph sz="quarter" idx="27" hasCustomPrompt="1"/>
          </p:nvPr>
        </p:nvSpPr>
        <p:spPr>
          <a:xfrm>
            <a:off x="3657600"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1" name="Picture Placeholder 27"/>
          <p:cNvSpPr>
            <a:spLocks noGrp="1"/>
          </p:cNvSpPr>
          <p:nvPr>
            <p:ph type="pic" sz="quarter" idx="28"/>
          </p:nvPr>
        </p:nvSpPr>
        <p:spPr>
          <a:xfrm>
            <a:off x="3776472"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2" name="Content Placeholder 4"/>
          <p:cNvSpPr>
            <a:spLocks noGrp="1"/>
          </p:cNvSpPr>
          <p:nvPr>
            <p:ph sz="quarter" idx="29" hasCustomPrompt="1"/>
          </p:nvPr>
        </p:nvSpPr>
        <p:spPr>
          <a:xfrm>
            <a:off x="5719572"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3" name="Picture Placeholder 27"/>
          <p:cNvSpPr>
            <a:spLocks noGrp="1"/>
          </p:cNvSpPr>
          <p:nvPr>
            <p:ph type="pic" sz="quarter" idx="30"/>
          </p:nvPr>
        </p:nvSpPr>
        <p:spPr>
          <a:xfrm>
            <a:off x="5833872"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4"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27" name="Content Placeholder 4"/>
          <p:cNvSpPr>
            <a:spLocks noGrp="1"/>
          </p:cNvSpPr>
          <p:nvPr>
            <p:ph sz="quarter" idx="33" hasCustomPrompt="1"/>
          </p:nvPr>
        </p:nvSpPr>
        <p:spPr>
          <a:xfrm>
            <a:off x="1604772"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2" name="Picture Placeholder 27"/>
          <p:cNvSpPr>
            <a:spLocks noGrp="1"/>
          </p:cNvSpPr>
          <p:nvPr>
            <p:ph type="pic" sz="quarter" idx="34"/>
          </p:nvPr>
        </p:nvSpPr>
        <p:spPr>
          <a:xfrm>
            <a:off x="1719072"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3" name="Content Placeholder 4"/>
          <p:cNvSpPr>
            <a:spLocks noGrp="1"/>
          </p:cNvSpPr>
          <p:nvPr>
            <p:ph sz="quarter" idx="35" hasCustomPrompt="1"/>
          </p:nvPr>
        </p:nvSpPr>
        <p:spPr>
          <a:xfrm>
            <a:off x="36576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4" name="Picture Placeholder 27"/>
          <p:cNvSpPr>
            <a:spLocks noGrp="1"/>
          </p:cNvSpPr>
          <p:nvPr>
            <p:ph type="pic" sz="quarter" idx="36"/>
          </p:nvPr>
        </p:nvSpPr>
        <p:spPr>
          <a:xfrm>
            <a:off x="3776472"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5" name="Content Placeholder 4"/>
          <p:cNvSpPr>
            <a:spLocks noGrp="1"/>
          </p:cNvSpPr>
          <p:nvPr>
            <p:ph sz="quarter" idx="37" hasCustomPrompt="1"/>
          </p:nvPr>
        </p:nvSpPr>
        <p:spPr>
          <a:xfrm>
            <a:off x="5719572"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6" name="Picture Placeholder 27"/>
          <p:cNvSpPr>
            <a:spLocks noGrp="1"/>
          </p:cNvSpPr>
          <p:nvPr>
            <p:ph type="pic" sz="quarter" idx="38"/>
          </p:nvPr>
        </p:nvSpPr>
        <p:spPr>
          <a:xfrm>
            <a:off x="5833872"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9" name="Content Placeholder 4"/>
          <p:cNvSpPr>
            <a:spLocks noGrp="1"/>
          </p:cNvSpPr>
          <p:nvPr>
            <p:ph sz="quarter" idx="41" hasCustomPrompt="1"/>
          </p:nvPr>
        </p:nvSpPr>
        <p:spPr>
          <a:xfrm>
            <a:off x="1604772"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17"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75233015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7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7 Experts Template</a:t>
            </a:r>
            <a:endParaRPr lang="en-US" dirty="0"/>
          </a:p>
        </p:txBody>
      </p:sp>
      <p:sp>
        <p:nvSpPr>
          <p:cNvPr id="47"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28" name="Picture Placeholder 27"/>
          <p:cNvSpPr>
            <a:spLocks noGrp="1"/>
          </p:cNvSpPr>
          <p:nvPr>
            <p:ph type="pic" sz="quarter" idx="26"/>
          </p:nvPr>
        </p:nvSpPr>
        <p:spPr>
          <a:xfrm>
            <a:off x="1719072"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9" name="Content Placeholder 4"/>
          <p:cNvSpPr>
            <a:spLocks noGrp="1"/>
          </p:cNvSpPr>
          <p:nvPr>
            <p:ph sz="quarter" idx="27" hasCustomPrompt="1"/>
          </p:nvPr>
        </p:nvSpPr>
        <p:spPr>
          <a:xfrm>
            <a:off x="3657600"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3776472"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1" name="Content Placeholder 4"/>
          <p:cNvSpPr>
            <a:spLocks noGrp="1"/>
          </p:cNvSpPr>
          <p:nvPr>
            <p:ph sz="quarter" idx="29" hasCustomPrompt="1"/>
          </p:nvPr>
        </p:nvSpPr>
        <p:spPr>
          <a:xfrm>
            <a:off x="5719572"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2" name="Picture Placeholder 27"/>
          <p:cNvSpPr>
            <a:spLocks noGrp="1"/>
          </p:cNvSpPr>
          <p:nvPr>
            <p:ph type="pic" sz="quarter" idx="30"/>
          </p:nvPr>
        </p:nvSpPr>
        <p:spPr>
          <a:xfrm>
            <a:off x="5833872"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3" name="Content Placeholder 4"/>
          <p:cNvSpPr>
            <a:spLocks noGrp="1"/>
          </p:cNvSpPr>
          <p:nvPr>
            <p:ph sz="quarter" idx="33" hasCustomPrompt="1"/>
          </p:nvPr>
        </p:nvSpPr>
        <p:spPr>
          <a:xfrm>
            <a:off x="1604772"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4" name="Picture Placeholder 27"/>
          <p:cNvSpPr>
            <a:spLocks noGrp="1"/>
          </p:cNvSpPr>
          <p:nvPr>
            <p:ph type="pic" sz="quarter" idx="34"/>
          </p:nvPr>
        </p:nvSpPr>
        <p:spPr>
          <a:xfrm>
            <a:off x="6858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5" name="Content Placeholder 4"/>
          <p:cNvSpPr>
            <a:spLocks noGrp="1"/>
          </p:cNvSpPr>
          <p:nvPr>
            <p:ph sz="quarter" idx="35" hasCustomPrompt="1"/>
          </p:nvPr>
        </p:nvSpPr>
        <p:spPr>
          <a:xfrm>
            <a:off x="26289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6" name="Picture Placeholder 27"/>
          <p:cNvSpPr>
            <a:spLocks noGrp="1"/>
          </p:cNvSpPr>
          <p:nvPr>
            <p:ph type="pic" sz="quarter" idx="36"/>
          </p:nvPr>
        </p:nvSpPr>
        <p:spPr>
          <a:xfrm>
            <a:off x="27432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7" name="Content Placeholder 4"/>
          <p:cNvSpPr>
            <a:spLocks noGrp="1"/>
          </p:cNvSpPr>
          <p:nvPr>
            <p:ph sz="quarter" idx="37" hasCustomPrompt="1"/>
          </p:nvPr>
        </p:nvSpPr>
        <p:spPr>
          <a:xfrm>
            <a:off x="46863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8" name="Picture Placeholder 27"/>
          <p:cNvSpPr>
            <a:spLocks noGrp="1"/>
          </p:cNvSpPr>
          <p:nvPr>
            <p:ph type="pic" sz="quarter" idx="38"/>
          </p:nvPr>
        </p:nvSpPr>
        <p:spPr>
          <a:xfrm>
            <a:off x="48006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9" name="Picture Placeholder 27"/>
          <p:cNvSpPr>
            <a:spLocks noGrp="1"/>
          </p:cNvSpPr>
          <p:nvPr>
            <p:ph type="pic" sz="quarter" idx="39"/>
          </p:nvPr>
        </p:nvSpPr>
        <p:spPr>
          <a:xfrm>
            <a:off x="68580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0" name="Content Placeholder 4"/>
          <p:cNvSpPr>
            <a:spLocks noGrp="1"/>
          </p:cNvSpPr>
          <p:nvPr>
            <p:ph sz="quarter" idx="40" hasCustomPrompt="1"/>
          </p:nvPr>
        </p:nvSpPr>
        <p:spPr>
          <a:xfrm>
            <a:off x="67437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1" name="Content Placeholder 4"/>
          <p:cNvSpPr>
            <a:spLocks noGrp="1"/>
          </p:cNvSpPr>
          <p:nvPr>
            <p:ph sz="quarter" idx="41" hasCustomPrompt="1"/>
          </p:nvPr>
        </p:nvSpPr>
        <p:spPr>
          <a:xfrm>
            <a:off x="5715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19"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2500141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8 Experts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p>
            <a:r>
              <a:rPr lang="en-US" dirty="0" smtClean="0"/>
              <a:t>8 Experts Template</a:t>
            </a:r>
            <a:endParaRPr lang="en-US" dirty="0"/>
          </a:p>
        </p:txBody>
      </p:sp>
      <p:sp>
        <p:nvSpPr>
          <p:cNvPr id="28" name="Picture Placeholder 27"/>
          <p:cNvSpPr>
            <a:spLocks noGrp="1"/>
          </p:cNvSpPr>
          <p:nvPr>
            <p:ph type="pic" sz="quarter" idx="26"/>
          </p:nvPr>
        </p:nvSpPr>
        <p:spPr>
          <a:xfrm>
            <a:off x="685800"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9" name="Content Placeholder 4"/>
          <p:cNvSpPr>
            <a:spLocks noGrp="1"/>
          </p:cNvSpPr>
          <p:nvPr>
            <p:ph sz="quarter" idx="27" hasCustomPrompt="1"/>
          </p:nvPr>
        </p:nvSpPr>
        <p:spPr>
          <a:xfrm>
            <a:off x="2628900"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0" name="Picture Placeholder 27"/>
          <p:cNvSpPr>
            <a:spLocks noGrp="1"/>
          </p:cNvSpPr>
          <p:nvPr>
            <p:ph type="pic" sz="quarter" idx="28"/>
          </p:nvPr>
        </p:nvSpPr>
        <p:spPr>
          <a:xfrm>
            <a:off x="2743200"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31" name="Content Placeholder 4"/>
          <p:cNvSpPr>
            <a:spLocks noGrp="1"/>
          </p:cNvSpPr>
          <p:nvPr>
            <p:ph sz="quarter" idx="29" hasCustomPrompt="1"/>
          </p:nvPr>
        </p:nvSpPr>
        <p:spPr>
          <a:xfrm>
            <a:off x="4686300"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32" name="Picture Placeholder 27"/>
          <p:cNvSpPr>
            <a:spLocks noGrp="1"/>
          </p:cNvSpPr>
          <p:nvPr>
            <p:ph type="pic" sz="quarter" idx="30"/>
          </p:nvPr>
        </p:nvSpPr>
        <p:spPr>
          <a:xfrm>
            <a:off x="4800600"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1"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19" name="Picture Placeholder 27"/>
          <p:cNvSpPr>
            <a:spLocks noGrp="1"/>
          </p:cNvSpPr>
          <p:nvPr>
            <p:ph type="pic" sz="quarter" idx="31"/>
          </p:nvPr>
        </p:nvSpPr>
        <p:spPr>
          <a:xfrm>
            <a:off x="6858000" y="160022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20" name="Content Placeholder 4"/>
          <p:cNvSpPr>
            <a:spLocks noGrp="1"/>
          </p:cNvSpPr>
          <p:nvPr>
            <p:ph sz="quarter" idx="32" hasCustomPrompt="1"/>
          </p:nvPr>
        </p:nvSpPr>
        <p:spPr>
          <a:xfrm>
            <a:off x="6743700"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6" name="Content Placeholder 4"/>
          <p:cNvSpPr>
            <a:spLocks noGrp="1"/>
          </p:cNvSpPr>
          <p:nvPr>
            <p:ph sz="quarter" idx="33" hasCustomPrompt="1"/>
          </p:nvPr>
        </p:nvSpPr>
        <p:spPr>
          <a:xfrm>
            <a:off x="571500" y="3291789"/>
            <a:ext cx="1828800" cy="548663"/>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7" name="Picture Placeholder 27"/>
          <p:cNvSpPr>
            <a:spLocks noGrp="1"/>
          </p:cNvSpPr>
          <p:nvPr>
            <p:ph type="pic" sz="quarter" idx="34"/>
          </p:nvPr>
        </p:nvSpPr>
        <p:spPr>
          <a:xfrm>
            <a:off x="6858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2" name="Content Placeholder 4"/>
          <p:cNvSpPr>
            <a:spLocks noGrp="1"/>
          </p:cNvSpPr>
          <p:nvPr>
            <p:ph sz="quarter" idx="35" hasCustomPrompt="1"/>
          </p:nvPr>
        </p:nvSpPr>
        <p:spPr>
          <a:xfrm>
            <a:off x="26289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3" name="Picture Placeholder 27"/>
          <p:cNvSpPr>
            <a:spLocks noGrp="1"/>
          </p:cNvSpPr>
          <p:nvPr>
            <p:ph type="pic" sz="quarter" idx="36"/>
          </p:nvPr>
        </p:nvSpPr>
        <p:spPr>
          <a:xfrm>
            <a:off x="27432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4" name="Content Placeholder 4"/>
          <p:cNvSpPr>
            <a:spLocks noGrp="1"/>
          </p:cNvSpPr>
          <p:nvPr>
            <p:ph sz="quarter" idx="37" hasCustomPrompt="1"/>
          </p:nvPr>
        </p:nvSpPr>
        <p:spPr>
          <a:xfrm>
            <a:off x="46863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5" name="Picture Placeholder 27"/>
          <p:cNvSpPr>
            <a:spLocks noGrp="1"/>
          </p:cNvSpPr>
          <p:nvPr>
            <p:ph type="pic" sz="quarter" idx="38"/>
          </p:nvPr>
        </p:nvSpPr>
        <p:spPr>
          <a:xfrm>
            <a:off x="48006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6" name="Picture Placeholder 27"/>
          <p:cNvSpPr>
            <a:spLocks noGrp="1"/>
          </p:cNvSpPr>
          <p:nvPr>
            <p:ph type="pic" sz="quarter" idx="39"/>
          </p:nvPr>
        </p:nvSpPr>
        <p:spPr>
          <a:xfrm>
            <a:off x="6858000" y="4023400"/>
            <a:ext cx="1600200" cy="1600200"/>
          </a:xfrm>
          <a:noFill/>
          <a:ln w="57150" cmpd="sng">
            <a:solidFill>
              <a:schemeClr val="bg2"/>
            </a:solidFill>
          </a:ln>
        </p:spPr>
        <p:txBody>
          <a:bodyPr vert="horz" wrap="square" lIns="91440" tIns="45720" rIns="91440" bIns="45720" numCol="1" anchor="t" anchorCtr="0" compatLnSpc="1">
            <a:prstTxWarp prst="textNoShape">
              <a:avLst/>
            </a:prstTxWarp>
          </a:bodyPr>
          <a:lstStyle>
            <a:lvl1pPr>
              <a:defRPr lang="en-US" sz="1800"/>
            </a:lvl1pPr>
          </a:lstStyle>
          <a:p>
            <a:pPr marL="0" lvl="0" indent="0">
              <a:buNone/>
            </a:pPr>
            <a:r>
              <a:rPr lang="en-US" dirty="0" smtClean="0"/>
              <a:t>Click icon to add picture</a:t>
            </a:r>
            <a:endParaRPr lang="en-US" dirty="0"/>
          </a:p>
        </p:txBody>
      </p:sp>
      <p:sp>
        <p:nvSpPr>
          <p:cNvPr id="47" name="Content Placeholder 4"/>
          <p:cNvSpPr>
            <a:spLocks noGrp="1"/>
          </p:cNvSpPr>
          <p:nvPr>
            <p:ph sz="quarter" idx="40" hasCustomPrompt="1"/>
          </p:nvPr>
        </p:nvSpPr>
        <p:spPr>
          <a:xfrm>
            <a:off x="67437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48" name="Content Placeholder 4"/>
          <p:cNvSpPr>
            <a:spLocks noGrp="1"/>
          </p:cNvSpPr>
          <p:nvPr>
            <p:ph sz="quarter" idx="41" hasCustomPrompt="1"/>
          </p:nvPr>
        </p:nvSpPr>
        <p:spPr>
          <a:xfrm>
            <a:off x="571500" y="5714970"/>
            <a:ext cx="1828800" cy="457200"/>
          </a:xfrm>
        </p:spPr>
        <p:txBody>
          <a:bodyPr lIns="0" tIns="18288" rIns="0" bIns="0"/>
          <a:lstStyle>
            <a:lvl1pPr marL="0" indent="0" algn="ctr">
              <a:lnSpc>
                <a:spcPct val="90000"/>
              </a:lnSpc>
              <a:spcBef>
                <a:spcPts val="0"/>
              </a:spcBef>
              <a:buNone/>
              <a:defRPr sz="950">
                <a:solidFill>
                  <a:schemeClr val="accent1"/>
                </a:solidFill>
              </a:defRPr>
            </a:lvl1pPr>
          </a:lstStyle>
          <a:p>
            <a:pPr lvl="0"/>
            <a:r>
              <a:rPr lang="en-US" dirty="0" smtClean="0"/>
              <a:t>Name/Title</a:t>
            </a:r>
            <a:endParaRPr lang="en-US" dirty="0"/>
          </a:p>
        </p:txBody>
      </p:sp>
      <p:sp>
        <p:nvSpPr>
          <p:cNvPr id="21"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839736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Divider - Option 1">
    <p:spTree>
      <p:nvGrpSpPr>
        <p:cNvPr id="1" name=""/>
        <p:cNvGrpSpPr/>
        <p:nvPr/>
      </p:nvGrpSpPr>
      <p:grpSpPr>
        <a:xfrm>
          <a:off x="0" y="0"/>
          <a:ext cx="0" cy="0"/>
          <a:chOff x="0" y="0"/>
          <a:chExt cx="0" cy="0"/>
        </a:xfrm>
      </p:grpSpPr>
      <p:sp>
        <p:nvSpPr>
          <p:cNvPr id="11" name="Text Placeholder 3"/>
          <p:cNvSpPr>
            <a:spLocks noGrp="1"/>
          </p:cNvSpPr>
          <p:nvPr>
            <p:ph type="body" sz="quarter" idx="14" hasCustomPrompt="1"/>
          </p:nvPr>
        </p:nvSpPr>
        <p:spPr>
          <a:xfrm>
            <a:off x="4800600" y="1066800"/>
            <a:ext cx="4114800" cy="1905000"/>
          </a:xfrm>
        </p:spPr>
        <p:txBody>
          <a:bodyPr anchor="ctr"/>
          <a:lstStyle>
            <a:lvl1pPr marL="0" indent="0">
              <a:buNone/>
              <a:defRPr sz="3600" b="1">
                <a:solidFill>
                  <a:schemeClr val="accent1"/>
                </a:solidFill>
              </a:defRPr>
            </a:lvl1pPr>
          </a:lstStyle>
          <a:p>
            <a:r>
              <a:rPr lang="en-US" dirty="0" smtClean="0"/>
              <a:t>TEMPLATE FOR CUSTOM SECTION DIVIDER</a:t>
            </a:r>
            <a:endParaRPr lang="en-US" dirty="0"/>
          </a:p>
        </p:txBody>
      </p:sp>
      <p:sp>
        <p:nvSpPr>
          <p:cNvPr id="12" name="Rectangle 1032"/>
          <p:cNvSpPr>
            <a:spLocks noChangeArrowheads="1"/>
          </p:cNvSpPr>
          <p:nvPr userDrawn="1"/>
        </p:nvSpPr>
        <p:spPr bwMode="auto">
          <a:xfrm rot="5400000">
            <a:off x="6915150" y="3105150"/>
            <a:ext cx="4343400" cy="114300"/>
          </a:xfrm>
          <a:prstGeom prst="rect">
            <a:avLst/>
          </a:prstGeom>
          <a:solidFill>
            <a:schemeClr val="accent2"/>
          </a:solidFill>
          <a:ln>
            <a:noFill/>
          </a:ln>
          <a:extLst/>
        </p:spPr>
        <p:txBody>
          <a:bodyPr wrap="none" anchor="ctr"/>
          <a:lstStyle/>
          <a:p>
            <a:endParaRPr lang="en-US" dirty="0"/>
          </a:p>
        </p:txBody>
      </p:sp>
      <p:sp>
        <p:nvSpPr>
          <p:cNvPr id="15" name="Rectangle 1032"/>
          <p:cNvSpPr>
            <a:spLocks noChangeArrowheads="1"/>
          </p:cNvSpPr>
          <p:nvPr userDrawn="1"/>
        </p:nvSpPr>
        <p:spPr bwMode="auto">
          <a:xfrm rot="5400000">
            <a:off x="2447722" y="3105150"/>
            <a:ext cx="4343400" cy="114300"/>
          </a:xfrm>
          <a:prstGeom prst="rect">
            <a:avLst/>
          </a:prstGeom>
          <a:solidFill>
            <a:schemeClr val="accent2"/>
          </a:solidFill>
          <a:ln>
            <a:noFill/>
          </a:ln>
          <a:extLst/>
        </p:spPr>
        <p:txBody>
          <a:bodyPr wrap="none" anchor="ctr"/>
          <a:lstStyle/>
          <a:p>
            <a:endParaRPr lang="en-US" dirty="0"/>
          </a:p>
        </p:txBody>
      </p:sp>
      <p:sp>
        <p:nvSpPr>
          <p:cNvPr id="17" name="Text Placeholder 17"/>
          <p:cNvSpPr>
            <a:spLocks noGrp="1"/>
          </p:cNvSpPr>
          <p:nvPr>
            <p:ph type="body" sz="quarter" idx="16" hasCustomPrompt="1"/>
          </p:nvPr>
        </p:nvSpPr>
        <p:spPr>
          <a:xfrm>
            <a:off x="4800600" y="3337561"/>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r>
              <a:rPr lang="en-US" dirty="0" smtClean="0"/>
              <a:t>Optional Subtitle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90600"/>
            <a:ext cx="4572000" cy="4343400"/>
          </a:xfrm>
          <a:prstGeom prst="rect">
            <a:avLst/>
          </a:prstGeom>
        </p:spPr>
      </p:pic>
      <p:pic>
        <p:nvPicPr>
          <p:cNvPr id="8"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266719"/>
      </p:ext>
    </p:extLst>
  </p:cSld>
  <p:clrMapOvr>
    <a:masterClrMapping/>
  </p:clrMapOvr>
  <p:timing>
    <p:tnLst>
      <p:par>
        <p:cTn id="1" dur="indefinite" restart="never" nodeType="tmRoot"/>
      </p:par>
    </p:tnLst>
  </p:timing>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248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_Intro Slide Option 12">
    <p:spTree>
      <p:nvGrpSpPr>
        <p:cNvPr id="1" name=""/>
        <p:cNvGrpSpPr/>
        <p:nvPr/>
      </p:nvGrpSpPr>
      <p:grpSpPr>
        <a:xfrm>
          <a:off x="0" y="0"/>
          <a:ext cx="0" cy="0"/>
          <a:chOff x="0" y="0"/>
          <a:chExt cx="0" cy="0"/>
        </a:xfrm>
      </p:grpSpPr>
      <p:sp>
        <p:nvSpPr>
          <p:cNvPr id="11" name="Rectangle 1032"/>
          <p:cNvSpPr>
            <a:spLocks noChangeArrowheads="1"/>
          </p:cNvSpPr>
          <p:nvPr userDrawn="1"/>
        </p:nvSpPr>
        <p:spPr bwMode="auto">
          <a:xfrm rot="5400000">
            <a:off x="6915150" y="3105150"/>
            <a:ext cx="4343400" cy="114300"/>
          </a:xfrm>
          <a:prstGeom prst="rect">
            <a:avLst/>
          </a:prstGeom>
          <a:solidFill>
            <a:schemeClr val="accent2"/>
          </a:solidFill>
          <a:ln>
            <a:noFill/>
          </a:ln>
          <a:extLst/>
        </p:spPr>
        <p:txBody>
          <a:bodyPr wrap="none" anchor="ctr"/>
          <a:lstStyle/>
          <a:p>
            <a:endParaRPr lang="en-US" dirty="0"/>
          </a:p>
        </p:txBody>
      </p:sp>
      <p:sp>
        <p:nvSpPr>
          <p:cNvPr id="12" name="Rectangle 1032"/>
          <p:cNvSpPr>
            <a:spLocks noChangeArrowheads="1"/>
          </p:cNvSpPr>
          <p:nvPr userDrawn="1"/>
        </p:nvSpPr>
        <p:spPr bwMode="auto">
          <a:xfrm rot="5400000">
            <a:off x="2447722" y="3105150"/>
            <a:ext cx="4343400" cy="114300"/>
          </a:xfrm>
          <a:prstGeom prst="rect">
            <a:avLst/>
          </a:prstGeom>
          <a:solidFill>
            <a:schemeClr val="accent2"/>
          </a:solidFill>
          <a:ln>
            <a:noFill/>
          </a:ln>
          <a:extLst/>
        </p:spPr>
        <p:txBody>
          <a:bodyPr wrap="none" anchor="ctr"/>
          <a:lstStyle/>
          <a:p>
            <a:endParaRPr lang="en-US" dirty="0"/>
          </a:p>
        </p:txBody>
      </p:sp>
      <p:sp>
        <p:nvSpPr>
          <p:cNvPr id="15" name="Subtitle 1"/>
          <p:cNvSpPr>
            <a:spLocks noGrp="1"/>
          </p:cNvSpPr>
          <p:nvPr>
            <p:ph type="subTitle" idx="1" hasCustomPrompt="1"/>
          </p:nvPr>
        </p:nvSpPr>
        <p:spPr>
          <a:xfrm>
            <a:off x="4800600" y="3875930"/>
            <a:ext cx="3401618" cy="411476"/>
          </a:xfrm>
        </p:spPr>
        <p:txBody>
          <a:bodyPr/>
          <a:lstStyle>
            <a:lvl1pPr marL="0" indent="0">
              <a:buNone/>
              <a:defRPr sz="1800">
                <a:solidFill>
                  <a:schemeClr val="accent1"/>
                </a:solidFill>
              </a:defRPr>
            </a:lvl1pPr>
          </a:lstStyle>
          <a:p>
            <a:r>
              <a:rPr lang="en-US" dirty="0" smtClean="0"/>
              <a:t>Date</a:t>
            </a:r>
          </a:p>
        </p:txBody>
      </p:sp>
      <p:sp>
        <p:nvSpPr>
          <p:cNvPr id="16" name="Text Placeholder 17"/>
          <p:cNvSpPr>
            <a:spLocks noGrp="1"/>
          </p:cNvSpPr>
          <p:nvPr>
            <p:ph type="body" sz="quarter" idx="16" hasCustomPrompt="1"/>
          </p:nvPr>
        </p:nvSpPr>
        <p:spPr>
          <a:xfrm>
            <a:off x="4800600" y="3337561"/>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pPr lvl="0"/>
            <a:r>
              <a:rPr lang="en-US" dirty="0" smtClean="0"/>
              <a:t>Your Name Here</a:t>
            </a:r>
            <a:endParaRPr lang="en-US" dirty="0"/>
          </a:p>
        </p:txBody>
      </p:sp>
      <p:sp>
        <p:nvSpPr>
          <p:cNvPr id="3" name="Picture Placeholder 2"/>
          <p:cNvSpPr>
            <a:spLocks noGrp="1"/>
          </p:cNvSpPr>
          <p:nvPr>
            <p:ph type="pic" sz="quarter" idx="17"/>
          </p:nvPr>
        </p:nvSpPr>
        <p:spPr>
          <a:xfrm>
            <a:off x="-1" y="990600"/>
            <a:ext cx="4572000" cy="4343400"/>
          </a:xfrm>
        </p:spPr>
        <p:txBody>
          <a:bodyPr/>
          <a:lstStyle/>
          <a:p>
            <a:endParaRPr lang="en-US" dirty="0"/>
          </a:p>
        </p:txBody>
      </p:sp>
      <p:pic>
        <p:nvPicPr>
          <p:cNvPr id="13"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4810327" y="1066800"/>
            <a:ext cx="4114800" cy="1905000"/>
          </a:xfrm>
          <a:ln>
            <a:noFill/>
          </a:ln>
        </p:spPr>
        <p:txBody>
          <a:bodyPr lIns="0" tIns="45720" rIns="0" bIns="45720"/>
          <a:lstStyle>
            <a:lvl1pPr marL="0" indent="0" algn="l">
              <a:defRPr lang="en-US" sz="3600" b="1" dirty="0">
                <a:solidFill>
                  <a:schemeClr val="accent1"/>
                </a:solidFill>
                <a:latin typeface="+mn-lt"/>
                <a:ea typeface="+mn-ea"/>
                <a:cs typeface="ＭＳ Ｐゴシック" charset="0"/>
              </a:defRPr>
            </a:lvl1pPr>
          </a:lstStyle>
          <a:p>
            <a:pPr marL="0" lvl="0" indent="0" algn="l" rtl="0" eaLnBrk="1" fontAlgn="base" hangingPunct="1">
              <a:spcBef>
                <a:spcPts val="1176"/>
              </a:spcBef>
              <a:spcAft>
                <a:spcPct val="0"/>
              </a:spcAft>
              <a:buClr>
                <a:schemeClr val="accent2"/>
              </a:buClr>
              <a:buFont typeface="Wingdings" charset="2"/>
              <a:buNone/>
            </a:pPr>
            <a:endParaRPr lang="en-US" dirty="0"/>
          </a:p>
        </p:txBody>
      </p:sp>
    </p:spTree>
    <p:extLst>
      <p:ext uri="{BB962C8B-B14F-4D97-AF65-F5344CB8AC3E}">
        <p14:creationId xmlns:p14="http://schemas.microsoft.com/office/powerpoint/2010/main" val="318920898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IDE-BY-SIDE/COMPARISON TEXT No Spark">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lvl1pPr>
              <a:lnSpc>
                <a:spcPts val="2800"/>
              </a:lnSpc>
              <a:defRPr baseline="0"/>
            </a:lvl1pPr>
          </a:lstStyle>
          <a:p>
            <a:r>
              <a:rPr lang="en-US" dirty="0" smtClean="0"/>
              <a:t>SIDE-BY-SIDE/COMPARISON TEXT No Spark</a:t>
            </a:r>
            <a:endParaRPr lang="en-US" dirty="0"/>
          </a:p>
        </p:txBody>
      </p:sp>
      <p:sp>
        <p:nvSpPr>
          <p:cNvPr id="7" name="Content Placeholder 6"/>
          <p:cNvSpPr>
            <a:spLocks noGrp="1"/>
          </p:cNvSpPr>
          <p:nvPr>
            <p:ph sz="quarter" idx="11"/>
          </p:nvPr>
        </p:nvSpPr>
        <p:spPr>
          <a:xfrm>
            <a:off x="457200" y="1527048"/>
            <a:ext cx="8229600" cy="208483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6"/>
          <p:cNvSpPr>
            <a:spLocks noGrp="1"/>
          </p:cNvSpPr>
          <p:nvPr>
            <p:ph sz="quarter" idx="12"/>
          </p:nvPr>
        </p:nvSpPr>
        <p:spPr>
          <a:xfrm>
            <a:off x="457200" y="4343390"/>
            <a:ext cx="8229600" cy="1828780"/>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
        <p:nvSpPr>
          <p:cNvPr id="11" name="Content Placeholder 6"/>
          <p:cNvSpPr>
            <a:spLocks noGrp="1"/>
          </p:cNvSpPr>
          <p:nvPr>
            <p:ph sz="quarter" idx="14" hasCustomPrompt="1"/>
          </p:nvPr>
        </p:nvSpPr>
        <p:spPr>
          <a:xfrm>
            <a:off x="1" y="1100306"/>
            <a:ext cx="9143999" cy="317036"/>
          </a:xfrm>
        </p:spPr>
        <p:txBody>
          <a:bodyPr lIns="457200"/>
          <a:lstStyle>
            <a:lvl1pPr marL="0" indent="0">
              <a:buClr>
                <a:schemeClr val="bg2">
                  <a:lumMod val="10000"/>
                </a:schemeClr>
              </a:buClr>
              <a:buFontTx/>
              <a:buNone/>
              <a:defRPr lang="en-US" sz="1800" i="1" dirty="0">
                <a:solidFill>
                  <a:schemeClr val="accent1"/>
                </a:solidFill>
                <a:latin typeface="+mn-lt"/>
                <a:ea typeface="+mn-ea"/>
                <a:cs typeface="ＭＳ Ｐゴシック" charset="0"/>
              </a:defRPr>
            </a:lvl1pPr>
            <a:lvl2pPr marL="457200" indent="0">
              <a:buClrTx/>
              <a:buFontTx/>
              <a:buNone/>
              <a:defRPr>
                <a:solidFill>
                  <a:srgbClr val="554656"/>
                </a:solidFill>
              </a:defRPr>
            </a:lvl2pPr>
            <a:lvl3pPr marL="914400" indent="0">
              <a:buClr>
                <a:schemeClr val="bg2">
                  <a:lumMod val="10000"/>
                </a:schemeClr>
              </a:buClr>
              <a:buFontTx/>
              <a:buNone/>
              <a:defRPr>
                <a:solidFill>
                  <a:srgbClr val="554656"/>
                </a:solidFill>
              </a:defRPr>
            </a:lvl3pPr>
            <a:lvl4pPr marL="1371600" indent="0">
              <a:buClr>
                <a:schemeClr val="bg2">
                  <a:lumMod val="10000"/>
                </a:schemeClr>
              </a:buClr>
              <a:buFontTx/>
              <a:buNone/>
              <a:defRPr>
                <a:solidFill>
                  <a:srgbClr val="554656"/>
                </a:solidFill>
              </a:defRPr>
            </a:lvl4pPr>
            <a:lvl5pPr marL="1828800" indent="0">
              <a:buClr>
                <a:schemeClr val="bg2">
                  <a:lumMod val="10000"/>
                </a:schemeClr>
              </a:buClr>
              <a:buFontTx/>
              <a:buNone/>
              <a:defRPr>
                <a:solidFill>
                  <a:srgbClr val="554656"/>
                </a:solidFill>
              </a:defRPr>
            </a:lvl5pPr>
          </a:lstStyle>
          <a:p>
            <a:pPr marL="0" lvl="0" indent="0" algn="l" rtl="0" eaLnBrk="1" fontAlgn="base" hangingPunct="1">
              <a:spcBef>
                <a:spcPts val="1176"/>
              </a:spcBef>
              <a:spcAft>
                <a:spcPct val="0"/>
              </a:spcAft>
              <a:buClr>
                <a:schemeClr val="accent2"/>
              </a:buClr>
              <a:buFont typeface="Wingdings" charset="2"/>
              <a:buNone/>
            </a:pPr>
            <a:r>
              <a:rPr lang="en-US" dirty="0" err="1" smtClean="0"/>
              <a:t>Subheader</a:t>
            </a:r>
            <a:r>
              <a:rPr lang="en-US" dirty="0" smtClean="0"/>
              <a:t> Optional</a:t>
            </a:r>
            <a:endParaRPr lang="en-US" dirty="0"/>
          </a:p>
        </p:txBody>
      </p:sp>
    </p:spTree>
    <p:extLst>
      <p:ext uri="{BB962C8B-B14F-4D97-AF65-F5344CB8AC3E}">
        <p14:creationId xmlns:p14="http://schemas.microsoft.com/office/powerpoint/2010/main" val="130307984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Custom Divider - Option 2">
    <p:spTree>
      <p:nvGrpSpPr>
        <p:cNvPr id="1" name=""/>
        <p:cNvGrpSpPr/>
        <p:nvPr/>
      </p:nvGrpSpPr>
      <p:grpSpPr>
        <a:xfrm>
          <a:off x="0" y="0"/>
          <a:ext cx="0" cy="0"/>
          <a:chOff x="0" y="0"/>
          <a:chExt cx="0" cy="0"/>
        </a:xfrm>
      </p:grpSpPr>
      <p:sp>
        <p:nvSpPr>
          <p:cNvPr id="17" name="Text Placeholder 17"/>
          <p:cNvSpPr>
            <a:spLocks noGrp="1"/>
          </p:cNvSpPr>
          <p:nvPr>
            <p:ph type="body" sz="quarter" idx="16" hasCustomPrompt="1"/>
          </p:nvPr>
        </p:nvSpPr>
        <p:spPr>
          <a:xfrm>
            <a:off x="741414" y="4034024"/>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r>
              <a:rPr lang="en-US" dirty="0" smtClean="0"/>
              <a:t>Optional Subtitle</a:t>
            </a:r>
            <a:endParaRPr lang="en-US" dirty="0"/>
          </a:p>
        </p:txBody>
      </p:sp>
      <p:grpSp>
        <p:nvGrpSpPr>
          <p:cNvPr id="3" name="Group 2"/>
          <p:cNvGrpSpPr/>
          <p:nvPr userDrawn="1"/>
        </p:nvGrpSpPr>
        <p:grpSpPr>
          <a:xfrm>
            <a:off x="0" y="2460812"/>
            <a:ext cx="9144000" cy="1154113"/>
            <a:chOff x="0" y="-163513"/>
            <a:chExt cx="6309341" cy="1154113"/>
          </a:xfrm>
        </p:grpSpPr>
        <p:sp>
          <p:nvSpPr>
            <p:cNvPr id="8" name="Rectangle 7"/>
            <p:cNvSpPr/>
            <p:nvPr userDrawn="1"/>
          </p:nvSpPr>
          <p:spPr>
            <a:xfrm>
              <a:off x="0" y="-163513"/>
              <a:ext cx="6309341" cy="1004762"/>
            </a:xfrm>
            <a:prstGeom prst="rect">
              <a:avLst/>
            </a:prstGeom>
            <a:solidFill>
              <a:srgbClr val="4A4541"/>
            </a:solidFill>
          </p:spPr>
          <p:txBody>
            <a:bodyPr wrap="square" rtlCol="0" anchor="ctr">
              <a:noAutofit/>
            </a:bodyPr>
            <a:lstStyle/>
            <a:p>
              <a:pPr marL="0" indent="0" algn="ctr">
                <a:buFontTx/>
                <a:buNone/>
              </a:pPr>
              <a:endParaRPr lang="en-US" sz="2400" kern="0" dirty="0" smtClean="0">
                <a:solidFill>
                  <a:schemeClr val="tx1"/>
                </a:solidFill>
              </a:endParaRPr>
            </a:p>
          </p:txBody>
        </p:sp>
        <p:sp>
          <p:nvSpPr>
            <p:cNvPr id="10" name="Rectangle 1032"/>
            <p:cNvSpPr>
              <a:spLocks noChangeArrowheads="1"/>
            </p:cNvSpPr>
            <p:nvPr userDrawn="1"/>
          </p:nvSpPr>
          <p:spPr bwMode="auto">
            <a:xfrm>
              <a:off x="0" y="838200"/>
              <a:ext cx="6309341" cy="152400"/>
            </a:xfrm>
            <a:prstGeom prst="rect">
              <a:avLst/>
            </a:prstGeom>
            <a:solidFill>
              <a:schemeClr val="accent2"/>
            </a:solidFill>
            <a:ln>
              <a:noFill/>
            </a:ln>
            <a:extLst/>
          </p:spPr>
          <p:txBody>
            <a:bodyPr wrap="none" anchor="ctr"/>
            <a:lstStyle/>
            <a:p>
              <a:endParaRPr lang="en-US" dirty="0"/>
            </a:p>
          </p:txBody>
        </p:sp>
      </p:grpSp>
      <p:pic>
        <p:nvPicPr>
          <p:cNvPr id="12"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hasCustomPrompt="1"/>
          </p:nvPr>
        </p:nvSpPr>
        <p:spPr>
          <a:xfrm>
            <a:off x="741414" y="2514610"/>
            <a:ext cx="7681746" cy="947915"/>
          </a:xfrm>
          <a:ln>
            <a:noFill/>
          </a:ln>
        </p:spPr>
        <p:txBody>
          <a:bodyPr lIns="0" tIns="45720" rIns="0" bIns="45720"/>
          <a:lstStyle>
            <a:lvl1pPr marL="0" indent="0" algn="l" rtl="0" eaLnBrk="1" fontAlgn="base" hangingPunct="1">
              <a:spcBef>
                <a:spcPts val="0"/>
              </a:spcBef>
              <a:spcAft>
                <a:spcPct val="0"/>
              </a:spcAft>
              <a:buClr>
                <a:schemeClr val="accent2"/>
              </a:buClr>
              <a:buFont typeface="Wingdings" charset="2"/>
              <a:buNone/>
              <a:defRPr lang="en-US" sz="3200" b="1" dirty="0">
                <a:solidFill>
                  <a:schemeClr val="bg1"/>
                </a:solidFill>
                <a:latin typeface="+mn-lt"/>
                <a:ea typeface="+mn-ea"/>
                <a:cs typeface="ＭＳ Ｐゴシック" charset="0"/>
              </a:defRPr>
            </a:lvl1pPr>
          </a:lstStyle>
          <a:p>
            <a:r>
              <a:rPr lang="en-US" dirty="0" smtClean="0"/>
              <a:t>TEMPLATE FOR TEXT/GRAPHIC/PHOTO No Spark</a:t>
            </a:r>
            <a:endParaRPr lang="en-US" dirty="0"/>
          </a:p>
        </p:txBody>
      </p:sp>
    </p:spTree>
    <p:extLst>
      <p:ext uri="{BB962C8B-B14F-4D97-AF65-F5344CB8AC3E}">
        <p14:creationId xmlns:p14="http://schemas.microsoft.com/office/powerpoint/2010/main" val="3526978200"/>
      </p:ext>
    </p:extLst>
  </p:cSld>
  <p:clrMapOvr>
    <a:masterClrMapping/>
  </p:clrMapOvr>
  <p:timing>
    <p:tnLst>
      <p:par>
        <p:cTn id="1" dur="indefinite" restart="never" nodeType="tmRoot"/>
      </p:par>
    </p:tnLst>
  </p:timing>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Custom Divider - Option 2">
    <p:spTree>
      <p:nvGrpSpPr>
        <p:cNvPr id="1" name=""/>
        <p:cNvGrpSpPr/>
        <p:nvPr/>
      </p:nvGrpSpPr>
      <p:grpSpPr>
        <a:xfrm>
          <a:off x="0" y="0"/>
          <a:ext cx="0" cy="0"/>
          <a:chOff x="0" y="0"/>
          <a:chExt cx="0" cy="0"/>
        </a:xfrm>
      </p:grpSpPr>
      <p:sp>
        <p:nvSpPr>
          <p:cNvPr id="17" name="Text Placeholder 17"/>
          <p:cNvSpPr>
            <a:spLocks noGrp="1"/>
          </p:cNvSpPr>
          <p:nvPr>
            <p:ph type="body" sz="quarter" idx="16" hasCustomPrompt="1"/>
          </p:nvPr>
        </p:nvSpPr>
        <p:spPr>
          <a:xfrm>
            <a:off x="741414" y="4034024"/>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r>
              <a:rPr lang="en-US" dirty="0" smtClean="0"/>
              <a:t>Optional Subtitle</a:t>
            </a:r>
            <a:endParaRPr lang="en-US" dirty="0"/>
          </a:p>
        </p:txBody>
      </p:sp>
      <p:grpSp>
        <p:nvGrpSpPr>
          <p:cNvPr id="3" name="Group 2"/>
          <p:cNvGrpSpPr/>
          <p:nvPr userDrawn="1"/>
        </p:nvGrpSpPr>
        <p:grpSpPr>
          <a:xfrm>
            <a:off x="0" y="2460812"/>
            <a:ext cx="9144000" cy="1154113"/>
            <a:chOff x="0" y="-163513"/>
            <a:chExt cx="6309341" cy="1154113"/>
          </a:xfrm>
        </p:grpSpPr>
        <p:sp>
          <p:nvSpPr>
            <p:cNvPr id="8" name="Rectangle 7"/>
            <p:cNvSpPr/>
            <p:nvPr userDrawn="1"/>
          </p:nvSpPr>
          <p:spPr>
            <a:xfrm>
              <a:off x="0" y="-163513"/>
              <a:ext cx="6309341" cy="1004762"/>
            </a:xfrm>
            <a:prstGeom prst="rect">
              <a:avLst/>
            </a:prstGeom>
            <a:solidFill>
              <a:srgbClr val="4A4541"/>
            </a:solidFill>
          </p:spPr>
          <p:txBody>
            <a:bodyPr wrap="square" rtlCol="0" anchor="ctr">
              <a:noAutofit/>
            </a:bodyPr>
            <a:lstStyle/>
            <a:p>
              <a:pPr marL="0" indent="0" algn="ctr">
                <a:buFontTx/>
                <a:buNone/>
              </a:pPr>
              <a:endParaRPr lang="en-US" sz="2400" kern="0" dirty="0" smtClean="0">
                <a:solidFill>
                  <a:schemeClr val="tx1"/>
                </a:solidFill>
              </a:endParaRPr>
            </a:p>
          </p:txBody>
        </p:sp>
        <p:sp>
          <p:nvSpPr>
            <p:cNvPr id="10" name="Rectangle 1032"/>
            <p:cNvSpPr>
              <a:spLocks noChangeArrowheads="1"/>
            </p:cNvSpPr>
            <p:nvPr userDrawn="1"/>
          </p:nvSpPr>
          <p:spPr bwMode="auto">
            <a:xfrm>
              <a:off x="0" y="838200"/>
              <a:ext cx="6309341" cy="152400"/>
            </a:xfrm>
            <a:prstGeom prst="rect">
              <a:avLst/>
            </a:prstGeom>
            <a:solidFill>
              <a:schemeClr val="accent2"/>
            </a:solidFill>
            <a:ln>
              <a:noFill/>
            </a:ln>
            <a:extLst/>
          </p:spPr>
          <p:txBody>
            <a:bodyPr wrap="none" anchor="ctr"/>
            <a:lstStyle/>
            <a:p>
              <a:endParaRPr lang="en-US" dirty="0"/>
            </a:p>
          </p:txBody>
        </p:sp>
      </p:grpSp>
      <p:pic>
        <p:nvPicPr>
          <p:cNvPr id="12"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hasCustomPrompt="1"/>
          </p:nvPr>
        </p:nvSpPr>
        <p:spPr>
          <a:xfrm>
            <a:off x="741414" y="2514610"/>
            <a:ext cx="7681746" cy="947915"/>
          </a:xfrm>
          <a:ln>
            <a:noFill/>
          </a:ln>
        </p:spPr>
        <p:txBody>
          <a:bodyPr lIns="0" tIns="45720" rIns="0" bIns="45720"/>
          <a:lstStyle>
            <a:lvl1pPr marL="0" indent="0" algn="l" rtl="0" eaLnBrk="1" fontAlgn="base" hangingPunct="1">
              <a:spcBef>
                <a:spcPts val="0"/>
              </a:spcBef>
              <a:spcAft>
                <a:spcPct val="0"/>
              </a:spcAft>
              <a:buClr>
                <a:schemeClr val="accent2"/>
              </a:buClr>
              <a:buFont typeface="Wingdings" charset="2"/>
              <a:buNone/>
              <a:defRPr lang="en-US" sz="3200" b="1" dirty="0">
                <a:solidFill>
                  <a:schemeClr val="bg1"/>
                </a:solidFill>
                <a:latin typeface="+mn-lt"/>
                <a:ea typeface="+mn-ea"/>
                <a:cs typeface="ＭＳ Ｐゴシック" charset="0"/>
              </a:defRPr>
            </a:lvl1pPr>
          </a:lstStyle>
          <a:p>
            <a:r>
              <a:rPr lang="en-US" dirty="0" smtClean="0"/>
              <a:t>TEMPLATE FOR TEXT/GRAPHIC/PHOTO No Spark</a:t>
            </a:r>
            <a:endParaRPr lang="en-US" dirty="0"/>
          </a:p>
        </p:txBody>
      </p:sp>
    </p:spTree>
    <p:extLst>
      <p:ext uri="{BB962C8B-B14F-4D97-AF65-F5344CB8AC3E}">
        <p14:creationId xmlns:p14="http://schemas.microsoft.com/office/powerpoint/2010/main" val="1367899607"/>
      </p:ext>
    </p:extLst>
  </p:cSld>
  <p:clrMapOvr>
    <a:masterClrMapping/>
  </p:clrMapOvr>
  <p:timing>
    <p:tnLst>
      <p:par>
        <p:cTn id="1" dur="indefinite" restart="never" nodeType="tmRoot"/>
      </p:par>
    </p:tnLst>
  </p:timing>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Thank You Slide">
    <p:bg>
      <p:bgPr>
        <a:solidFill>
          <a:schemeClr val="accent2"/>
        </a:solid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248400" y="2857500"/>
            <a:ext cx="2895600" cy="1143000"/>
          </a:xfrm>
          <a:prstGeom prst="rect">
            <a:avLst/>
          </a:prstGeom>
          <a:solidFill>
            <a:srgbClr val="4A4541"/>
          </a:solidFill>
          <a:ln>
            <a:noFill/>
          </a:ln>
          <a:extLst/>
        </p:spPr>
        <p:txBody>
          <a:bodyPr/>
          <a:lstStyle/>
          <a:p>
            <a:endParaRPr lang="en-US" dirty="0"/>
          </a:p>
        </p:txBody>
      </p:sp>
      <p:pic>
        <p:nvPicPr>
          <p:cNvPr id="6" name="Picture 12"/>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5400675" y="2857500"/>
            <a:ext cx="781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572000" y="2857500"/>
            <a:ext cx="1714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p:cNvPicPr>
            <a:picLocks noChangeAspect="1"/>
          </p:cNvPicPr>
          <p:nvPr/>
        </p:nvPicPr>
        <p:blipFill>
          <a:blip r:embed="rId4" cstate="print">
            <a:extLst>
              <a:ext uri="{28A0092B-C50C-407E-A947-70E740481C1C}">
                <a14:useLocalDpi xmlns:a14="http://schemas.microsoft.com/office/drawing/2010/main"/>
              </a:ext>
            </a:extLst>
          </a:blip>
          <a:srcRect l="21086" t="40196" r="23738" b="43954"/>
          <a:stretch>
            <a:fillRect/>
          </a:stretch>
        </p:blipFill>
        <p:spPr bwMode="auto">
          <a:xfrm>
            <a:off x="2971800" y="5715000"/>
            <a:ext cx="34004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371600" y="1676400"/>
            <a:ext cx="1841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0">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nSpc>
                <a:spcPts val="2500"/>
              </a:lnSpc>
              <a:defRPr/>
            </a:pPr>
            <a:endParaRPr lang="en-US" sz="1800" b="1" dirty="0" smtClean="0"/>
          </a:p>
        </p:txBody>
      </p:sp>
      <p:sp>
        <p:nvSpPr>
          <p:cNvPr id="3" name="Text Placeholder 2"/>
          <p:cNvSpPr>
            <a:spLocks noGrp="1"/>
          </p:cNvSpPr>
          <p:nvPr>
            <p:ph type="body" idx="1"/>
          </p:nvPr>
        </p:nvSpPr>
        <p:spPr>
          <a:xfrm>
            <a:off x="381000" y="381000"/>
            <a:ext cx="3550927" cy="1676400"/>
          </a:xfrm>
        </p:spPr>
        <p:txBody>
          <a:bodyPr anchor="ctr"/>
          <a:lstStyle>
            <a:lvl1pPr marL="0" indent="0">
              <a:buNone/>
              <a:defRPr sz="2000" baseline="0">
                <a:solidFill>
                  <a:srgbClr val="2D2A27"/>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pic>
        <p:nvPicPr>
          <p:cNvPr id="12"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auto">
          <a:xfrm>
            <a:off x="6611655" y="3162749"/>
            <a:ext cx="2169090" cy="53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5400675" y="2857500"/>
            <a:ext cx="7810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572000" y="2857500"/>
            <a:ext cx="1714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p:cNvPicPr>
            <a:picLocks noChangeAspect="1"/>
          </p:cNvPicPr>
          <p:nvPr userDrawn="1"/>
        </p:nvPicPr>
        <p:blipFill>
          <a:blip r:embed="rId4" cstate="print">
            <a:extLst>
              <a:ext uri="{28A0092B-C50C-407E-A947-70E740481C1C}">
                <a14:useLocalDpi xmlns:a14="http://schemas.microsoft.com/office/drawing/2010/main"/>
              </a:ext>
            </a:extLst>
          </a:blip>
          <a:srcRect l="21086" t="40196" r="23738" b="43954"/>
          <a:stretch>
            <a:fillRect/>
          </a:stretch>
        </p:blipFill>
        <p:spPr bwMode="auto">
          <a:xfrm>
            <a:off x="2971800" y="5715000"/>
            <a:ext cx="34004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userDrawn="1"/>
        </p:nvSpPr>
        <p:spPr bwMode="auto">
          <a:xfrm>
            <a:off x="-1371600" y="1676400"/>
            <a:ext cx="1841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91440" bIns="0">
            <a:spAutoFit/>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nSpc>
                <a:spcPts val="2500"/>
              </a:lnSpc>
              <a:defRPr/>
            </a:pPr>
            <a:endParaRPr lang="en-US" sz="1800" b="1" dirty="0" smtClean="0"/>
          </a:p>
        </p:txBody>
      </p:sp>
      <p:sp>
        <p:nvSpPr>
          <p:cNvPr id="17" name="Rectangle 2"/>
          <p:cNvSpPr txBox="1">
            <a:spLocks noChangeArrowheads="1"/>
          </p:cNvSpPr>
          <p:nvPr userDrawn="1"/>
        </p:nvSpPr>
        <p:spPr bwMode="auto">
          <a:xfrm>
            <a:off x="0" y="2857500"/>
            <a:ext cx="4572000" cy="1143000"/>
          </a:xfrm>
          <a:prstGeom prst="rect">
            <a:avLst/>
          </a:prstGeom>
          <a:solidFill>
            <a:srgbClr val="4A4541"/>
          </a:solidFill>
          <a:ln>
            <a:noFill/>
          </a:ln>
        </p:spPr>
        <p:txBody>
          <a:bodyPr lIns="457200" tIns="91440" anchor="ctr"/>
          <a:lstStyle>
            <a:lvl1pPr algn="l" rtl="0" fontAlgn="base">
              <a:lnSpc>
                <a:spcPts val="3300"/>
              </a:lnSpc>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charset="0"/>
                <a:ea typeface="ＭＳ Ｐゴシック" pitchFamily="-32" charset="-128"/>
              </a:defRPr>
            </a:lvl2pPr>
            <a:lvl3pPr algn="l" rtl="0" fontAlgn="base">
              <a:spcBef>
                <a:spcPct val="0"/>
              </a:spcBef>
              <a:spcAft>
                <a:spcPct val="0"/>
              </a:spcAft>
              <a:defRPr sz="3200">
                <a:solidFill>
                  <a:schemeClr val="tx2"/>
                </a:solidFill>
                <a:latin typeface="Arial" charset="0"/>
                <a:ea typeface="ＭＳ Ｐゴシック" pitchFamily="-32" charset="-128"/>
              </a:defRPr>
            </a:lvl3pPr>
            <a:lvl4pPr algn="l" rtl="0" fontAlgn="base">
              <a:spcBef>
                <a:spcPct val="0"/>
              </a:spcBef>
              <a:spcAft>
                <a:spcPct val="0"/>
              </a:spcAft>
              <a:defRPr sz="3200">
                <a:solidFill>
                  <a:schemeClr val="tx2"/>
                </a:solidFill>
                <a:latin typeface="Arial" charset="0"/>
                <a:ea typeface="ＭＳ Ｐゴシック" pitchFamily="-32" charset="-128"/>
              </a:defRPr>
            </a:lvl4pPr>
            <a:lvl5pPr algn="l" rtl="0" fontAlgn="base">
              <a:spcBef>
                <a:spcPct val="0"/>
              </a:spcBef>
              <a:spcAft>
                <a:spcPct val="0"/>
              </a:spcAft>
              <a:defRPr sz="3200">
                <a:solidFill>
                  <a:schemeClr val="tx2"/>
                </a:solidFill>
                <a:latin typeface="Arial" charset="0"/>
                <a:ea typeface="ＭＳ Ｐゴシック" pitchFamily="-32" charset="-128"/>
              </a:defRPr>
            </a:lvl5pPr>
            <a:lvl6pPr marL="457200" algn="l" rtl="0" fontAlgn="base">
              <a:spcBef>
                <a:spcPct val="0"/>
              </a:spcBef>
              <a:spcAft>
                <a:spcPct val="0"/>
              </a:spcAft>
              <a:defRPr sz="3200">
                <a:solidFill>
                  <a:schemeClr val="tx2"/>
                </a:solidFill>
                <a:latin typeface="Arial" charset="0"/>
                <a:ea typeface="ＭＳ Ｐゴシック" pitchFamily="-32" charset="-128"/>
              </a:defRPr>
            </a:lvl6pPr>
            <a:lvl7pPr marL="914400" algn="l" rtl="0" fontAlgn="base">
              <a:spcBef>
                <a:spcPct val="0"/>
              </a:spcBef>
              <a:spcAft>
                <a:spcPct val="0"/>
              </a:spcAft>
              <a:defRPr sz="3200">
                <a:solidFill>
                  <a:schemeClr val="tx2"/>
                </a:solidFill>
                <a:latin typeface="Arial" charset="0"/>
                <a:ea typeface="ＭＳ Ｐゴシック" pitchFamily="-32" charset="-128"/>
              </a:defRPr>
            </a:lvl7pPr>
            <a:lvl8pPr marL="1371600" algn="l" rtl="0" fontAlgn="base">
              <a:spcBef>
                <a:spcPct val="0"/>
              </a:spcBef>
              <a:spcAft>
                <a:spcPct val="0"/>
              </a:spcAft>
              <a:defRPr sz="3200">
                <a:solidFill>
                  <a:schemeClr val="tx2"/>
                </a:solidFill>
                <a:latin typeface="Arial" charset="0"/>
                <a:ea typeface="ＭＳ Ｐゴシック" pitchFamily="-32" charset="-128"/>
              </a:defRPr>
            </a:lvl8pPr>
            <a:lvl9pPr marL="1828800" algn="l" rtl="0" fontAlgn="base">
              <a:spcBef>
                <a:spcPct val="0"/>
              </a:spcBef>
              <a:spcAft>
                <a:spcPct val="0"/>
              </a:spcAft>
              <a:defRPr sz="3200">
                <a:solidFill>
                  <a:schemeClr val="tx2"/>
                </a:solidFill>
                <a:latin typeface="Arial" charset="0"/>
                <a:ea typeface="ＭＳ Ｐゴシック" pitchFamily="-32" charset="-128"/>
              </a:defRPr>
            </a:lvl9pPr>
          </a:lstStyle>
          <a:p>
            <a:pPr>
              <a:defRPr/>
            </a:pPr>
            <a:endParaRPr lang="en-US" sz="4000" b="1" dirty="0" smtClean="0">
              <a:solidFill>
                <a:schemeClr val="bg1"/>
              </a:solidFill>
            </a:endParaRPr>
          </a:p>
        </p:txBody>
      </p:sp>
      <p:sp>
        <p:nvSpPr>
          <p:cNvPr id="19" name="Title 1"/>
          <p:cNvSpPr>
            <a:spLocks noGrp="1"/>
          </p:cNvSpPr>
          <p:nvPr>
            <p:ph type="title" hasCustomPrompt="1"/>
          </p:nvPr>
        </p:nvSpPr>
        <p:spPr>
          <a:xfrm>
            <a:off x="420703" y="2857500"/>
            <a:ext cx="4117959" cy="1143000"/>
          </a:xfrm>
          <a:ln>
            <a:noFill/>
          </a:ln>
        </p:spPr>
        <p:txBody>
          <a:bodyPr lIns="0" tIns="45720" rIns="0" bIns="45720"/>
          <a:lstStyle>
            <a:lvl1pPr marL="0" indent="0" algn="l" rtl="0" eaLnBrk="0" fontAlgn="base" hangingPunct="0">
              <a:lnSpc>
                <a:spcPct val="100000"/>
              </a:lnSpc>
              <a:spcBef>
                <a:spcPct val="0"/>
              </a:spcBef>
              <a:spcAft>
                <a:spcPct val="0"/>
              </a:spcAft>
              <a:buClr>
                <a:schemeClr val="accent2"/>
              </a:buClr>
              <a:buFont typeface="Wingdings" charset="2"/>
              <a:buNone/>
              <a:defRPr lang="en-US" sz="4000" b="1" kern="1200" dirty="0">
                <a:solidFill>
                  <a:schemeClr val="bg1"/>
                </a:solidFill>
                <a:latin typeface="+mj-lt"/>
                <a:ea typeface="+mj-ea"/>
                <a:cs typeface="+mj-cs"/>
              </a:defRPr>
            </a:lvl1pPr>
          </a:lstStyle>
          <a:p>
            <a:r>
              <a:rPr lang="en-US" dirty="0" smtClean="0"/>
              <a:t>Thank You!</a:t>
            </a:r>
            <a:endParaRPr lang="en-US" dirty="0"/>
          </a:p>
        </p:txBody>
      </p:sp>
      <p:sp>
        <p:nvSpPr>
          <p:cNvPr id="20" name="Text Placeholder 2"/>
          <p:cNvSpPr>
            <a:spLocks noGrp="1"/>
          </p:cNvSpPr>
          <p:nvPr>
            <p:ph type="body" idx="10"/>
          </p:nvPr>
        </p:nvSpPr>
        <p:spPr>
          <a:xfrm>
            <a:off x="4538662" y="381000"/>
            <a:ext cx="3682925" cy="1676400"/>
          </a:xfrm>
        </p:spPr>
        <p:txBody>
          <a:bodyPr anchor="ctr"/>
          <a:lstStyle>
            <a:lvl1pPr marL="0" indent="0">
              <a:buNone/>
              <a:defRPr sz="2000" baseline="0">
                <a:solidFill>
                  <a:srgbClr val="2D2A27"/>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5252934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Divider - Option 2">
    <p:spTree>
      <p:nvGrpSpPr>
        <p:cNvPr id="1" name=""/>
        <p:cNvGrpSpPr/>
        <p:nvPr/>
      </p:nvGrpSpPr>
      <p:grpSpPr>
        <a:xfrm>
          <a:off x="0" y="0"/>
          <a:ext cx="0" cy="0"/>
          <a:chOff x="0" y="0"/>
          <a:chExt cx="0" cy="0"/>
        </a:xfrm>
      </p:grpSpPr>
      <p:sp>
        <p:nvSpPr>
          <p:cNvPr id="17" name="Text Placeholder 17"/>
          <p:cNvSpPr>
            <a:spLocks noGrp="1"/>
          </p:cNvSpPr>
          <p:nvPr>
            <p:ph type="body" sz="quarter" idx="16" hasCustomPrompt="1"/>
          </p:nvPr>
        </p:nvSpPr>
        <p:spPr>
          <a:xfrm>
            <a:off x="741414" y="4034024"/>
            <a:ext cx="3703277" cy="449578"/>
          </a:xfrm>
        </p:spPr>
        <p:txBody>
          <a:bodyPr/>
          <a:lstStyle>
            <a:lvl1pPr marL="0" indent="0">
              <a:buFontTx/>
              <a:buNone/>
              <a:defRPr sz="2000">
                <a:solidFill>
                  <a:schemeClr val="accent1"/>
                </a:solidFill>
              </a:defRPr>
            </a:lvl1pPr>
            <a:lvl2pPr marL="457200" indent="0">
              <a:buFontTx/>
              <a:buNone/>
              <a:defRPr sz="2000">
                <a:solidFill>
                  <a:schemeClr val="tx1"/>
                </a:solidFill>
              </a:defRPr>
            </a:lvl2pPr>
            <a:lvl3pPr marL="914400" indent="0">
              <a:buFontTx/>
              <a:buNone/>
              <a:defRPr sz="2000">
                <a:solidFill>
                  <a:schemeClr val="tx1"/>
                </a:solidFill>
              </a:defRPr>
            </a:lvl3pPr>
            <a:lvl4pPr marL="1371600" indent="0">
              <a:buFontTx/>
              <a:buNone/>
              <a:defRPr sz="2000">
                <a:solidFill>
                  <a:schemeClr val="tx1"/>
                </a:solidFill>
              </a:defRPr>
            </a:lvl4pPr>
            <a:lvl5pPr>
              <a:buFontTx/>
              <a:buNone/>
              <a:defRPr sz="2000">
                <a:solidFill>
                  <a:schemeClr val="tx1"/>
                </a:solidFill>
              </a:defRPr>
            </a:lvl5pPr>
          </a:lstStyle>
          <a:p>
            <a:r>
              <a:rPr lang="en-US" dirty="0" smtClean="0"/>
              <a:t>Optional Subtitle</a:t>
            </a:r>
            <a:endParaRPr lang="en-US" dirty="0"/>
          </a:p>
        </p:txBody>
      </p:sp>
      <p:grpSp>
        <p:nvGrpSpPr>
          <p:cNvPr id="3" name="Group 2"/>
          <p:cNvGrpSpPr/>
          <p:nvPr userDrawn="1"/>
        </p:nvGrpSpPr>
        <p:grpSpPr>
          <a:xfrm>
            <a:off x="0" y="2441448"/>
            <a:ext cx="9144000" cy="1173477"/>
            <a:chOff x="0" y="-182877"/>
            <a:chExt cx="6309341" cy="1173477"/>
          </a:xfrm>
        </p:grpSpPr>
        <p:sp>
          <p:nvSpPr>
            <p:cNvPr id="8" name="Rectangle 7"/>
            <p:cNvSpPr/>
            <p:nvPr userDrawn="1"/>
          </p:nvSpPr>
          <p:spPr>
            <a:xfrm>
              <a:off x="0" y="-182877"/>
              <a:ext cx="6309341" cy="1024126"/>
            </a:xfrm>
            <a:prstGeom prst="rect">
              <a:avLst/>
            </a:prstGeom>
            <a:solidFill>
              <a:srgbClr val="4A4541"/>
            </a:solidFill>
          </p:spPr>
          <p:txBody>
            <a:bodyPr wrap="square" rtlCol="0" anchor="ctr">
              <a:noAutofit/>
            </a:bodyPr>
            <a:lstStyle/>
            <a:p>
              <a:pPr marL="0" indent="0" algn="ctr">
                <a:buFontTx/>
                <a:buNone/>
              </a:pPr>
              <a:endParaRPr lang="en-US" sz="2400" kern="0" dirty="0" smtClean="0">
                <a:solidFill>
                  <a:schemeClr val="tx1"/>
                </a:solidFill>
              </a:endParaRPr>
            </a:p>
          </p:txBody>
        </p:sp>
        <p:sp>
          <p:nvSpPr>
            <p:cNvPr id="10" name="Rectangle 1032"/>
            <p:cNvSpPr>
              <a:spLocks noChangeArrowheads="1"/>
            </p:cNvSpPr>
            <p:nvPr userDrawn="1"/>
          </p:nvSpPr>
          <p:spPr bwMode="auto">
            <a:xfrm>
              <a:off x="0" y="838200"/>
              <a:ext cx="6309341" cy="152400"/>
            </a:xfrm>
            <a:prstGeom prst="rect">
              <a:avLst/>
            </a:prstGeom>
            <a:solidFill>
              <a:schemeClr val="accent2"/>
            </a:solidFill>
            <a:ln>
              <a:noFill/>
            </a:ln>
            <a:extLst/>
          </p:spPr>
          <p:txBody>
            <a:bodyPr wrap="none" anchor="ctr"/>
            <a:lstStyle/>
            <a:p>
              <a:endParaRPr lang="en-US" dirty="0"/>
            </a:p>
          </p:txBody>
        </p:sp>
      </p:grpSp>
      <p:sp>
        <p:nvSpPr>
          <p:cNvPr id="11" name="Text Placeholder 3"/>
          <p:cNvSpPr>
            <a:spLocks noGrp="1"/>
          </p:cNvSpPr>
          <p:nvPr>
            <p:ph type="body" sz="quarter" idx="14" hasCustomPrompt="1"/>
          </p:nvPr>
        </p:nvSpPr>
        <p:spPr>
          <a:xfrm>
            <a:off x="731561" y="2441448"/>
            <a:ext cx="7680877" cy="1021077"/>
          </a:xfrm>
        </p:spPr>
        <p:txBody>
          <a:bodyPr anchor="ctr"/>
          <a:lstStyle>
            <a:lvl1pPr marL="0" indent="0">
              <a:buNone/>
              <a:defRPr sz="3200" b="1">
                <a:solidFill>
                  <a:schemeClr val="bg1"/>
                </a:solidFill>
              </a:defRPr>
            </a:lvl1pPr>
          </a:lstStyle>
          <a:p>
            <a:r>
              <a:rPr lang="en-US" dirty="0" smtClean="0"/>
              <a:t>TEMPLATE FOR CUSTOM SECTION DIVIDER</a:t>
            </a:r>
            <a:endParaRPr lang="en-US" dirty="0"/>
          </a:p>
        </p:txBody>
      </p:sp>
      <p:pic>
        <p:nvPicPr>
          <p:cNvPr id="12"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049030"/>
      </p:ext>
    </p:extLst>
  </p:cSld>
  <p:clrMapOvr>
    <a:masterClrMapping/>
  </p:clrMapOvr>
  <p:timing>
    <p:tnLst>
      <p:par>
        <p:cT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MPLATE FOR TEXT/GRAPHIC/PHOTO No Spark">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lvl1pPr>
              <a:defRPr/>
            </a:lvl1pPr>
          </a:lstStyle>
          <a:p>
            <a:r>
              <a:rPr lang="en-US" dirty="0" smtClean="0"/>
              <a:t>TEMPLATE FOR TEXT/GRAPHIC/PHOTO No Spark</a:t>
            </a:r>
            <a:endParaRPr lang="en-US" dirty="0"/>
          </a:p>
        </p:txBody>
      </p:sp>
      <p:sp>
        <p:nvSpPr>
          <p:cNvPr id="8" name="Content Placeholder 6"/>
          <p:cNvSpPr>
            <a:spLocks noGrp="1"/>
          </p:cNvSpPr>
          <p:nvPr>
            <p:ph sz="quarter" idx="11"/>
          </p:nvPr>
        </p:nvSpPr>
        <p:spPr>
          <a:xfrm>
            <a:off x="457200" y="1527048"/>
            <a:ext cx="8153400" cy="3913610"/>
          </a:xfrm>
        </p:spPr>
        <p:txBody>
          <a:bodyPr/>
          <a:lstStyle>
            <a:lvl1pPr>
              <a:defRPr>
                <a:solidFill>
                  <a:schemeClr val="accent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6"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
        <p:nvSpPr>
          <p:cNvPr id="9" name="Content Placeholder 2"/>
          <p:cNvSpPr txBox="1">
            <a:spLocks/>
          </p:cNvSpPr>
          <p:nvPr userDrawn="1"/>
        </p:nvSpPr>
        <p:spPr bwMode="auto">
          <a:xfrm>
            <a:off x="457200" y="5592668"/>
            <a:ext cx="8305800" cy="463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284163" indent="-284163" algn="l" rtl="0" eaLnBrk="1" fontAlgn="base" hangingPunct="1">
              <a:spcBef>
                <a:spcPts val="1176"/>
              </a:spcBef>
              <a:spcAft>
                <a:spcPct val="0"/>
              </a:spcAft>
              <a:buClr>
                <a:schemeClr val="accent2"/>
              </a:buClr>
              <a:buFont typeface="Wingdings" charset="2"/>
              <a:buChar char="§"/>
              <a:defRPr sz="2400">
                <a:solidFill>
                  <a:schemeClr val="accent1"/>
                </a:solidFill>
                <a:latin typeface="+mn-lt"/>
                <a:ea typeface="+mn-ea"/>
                <a:cs typeface="ＭＳ Ｐゴシック" charset="0"/>
              </a:defRPr>
            </a:lvl1pPr>
            <a:lvl2pPr marL="739775" indent="-282575" algn="l" rtl="0" eaLnBrk="1" fontAlgn="base" hangingPunct="1">
              <a:spcBef>
                <a:spcPts val="1080"/>
              </a:spcBef>
              <a:spcAft>
                <a:spcPct val="0"/>
              </a:spcAft>
              <a:buClr>
                <a:schemeClr val="bg2"/>
              </a:buClr>
              <a:buFont typeface="Wingdings" charset="2"/>
              <a:buChar char="§"/>
              <a:defRPr sz="2000">
                <a:solidFill>
                  <a:schemeClr val="accent1"/>
                </a:solidFill>
                <a:latin typeface="+mn-lt"/>
                <a:ea typeface="+mn-ea"/>
              </a:defRPr>
            </a:lvl2pPr>
            <a:lvl3pPr marL="1143000" indent="-228600" algn="l" rtl="0" eaLnBrk="1" fontAlgn="base" hangingPunct="1">
              <a:spcBef>
                <a:spcPct val="20000"/>
              </a:spcBef>
              <a:spcAft>
                <a:spcPct val="0"/>
              </a:spcAft>
              <a:buClr>
                <a:schemeClr val="accent2"/>
              </a:buClr>
              <a:buFont typeface="Arial" pitchFamily="34" charset="0"/>
              <a:buChar char="–"/>
              <a:defRPr sz="1600">
                <a:solidFill>
                  <a:schemeClr val="accent1"/>
                </a:solidFill>
                <a:latin typeface="+mn-lt"/>
                <a:ea typeface="+mn-ea"/>
              </a:defRPr>
            </a:lvl3pPr>
            <a:lvl4pPr marL="1600200" indent="-228600" algn="l" rtl="0" eaLnBrk="1" fontAlgn="base" hangingPunct="1">
              <a:spcBef>
                <a:spcPct val="20000"/>
              </a:spcBef>
              <a:spcAft>
                <a:spcPct val="0"/>
              </a:spcAft>
              <a:buChar char="–"/>
              <a:defRPr sz="1400" b="1">
                <a:solidFill>
                  <a:schemeClr val="accent1"/>
                </a:solidFill>
                <a:latin typeface="+mn-lt"/>
                <a:ea typeface="+mn-ea"/>
              </a:defRPr>
            </a:lvl4pPr>
            <a:lvl5pPr marL="1828800" algn="l" rtl="0" eaLnBrk="1" fontAlgn="base" hangingPunct="1">
              <a:spcBef>
                <a:spcPct val="20000"/>
              </a:spcBef>
              <a:spcAft>
                <a:spcPct val="0"/>
              </a:spcAft>
              <a:defRPr sz="1400">
                <a:solidFill>
                  <a:schemeClr val="accent1"/>
                </a:solidFill>
                <a:latin typeface="+mn-lt"/>
                <a:ea typeface="+mn-ea"/>
              </a:defRPr>
            </a:lvl5pPr>
            <a:lvl6pPr marL="2514600" indent="-228600" algn="l" rtl="0" eaLnBrk="1" fontAlgn="base" hangingPunct="1">
              <a:spcBef>
                <a:spcPct val="20000"/>
              </a:spcBef>
              <a:spcAft>
                <a:spcPct val="0"/>
              </a:spcAft>
              <a:buChar char="»"/>
              <a:defRPr sz="2200">
                <a:solidFill>
                  <a:srgbClr val="333333"/>
                </a:solidFill>
                <a:latin typeface="+mn-lt"/>
                <a:ea typeface="+mn-ea"/>
              </a:defRPr>
            </a:lvl6pPr>
            <a:lvl7pPr marL="2971800" indent="-228600" algn="l" rtl="0" eaLnBrk="1" fontAlgn="base" hangingPunct="1">
              <a:spcBef>
                <a:spcPct val="20000"/>
              </a:spcBef>
              <a:spcAft>
                <a:spcPct val="0"/>
              </a:spcAft>
              <a:buChar char="»"/>
              <a:defRPr sz="2200">
                <a:solidFill>
                  <a:srgbClr val="333333"/>
                </a:solidFill>
                <a:latin typeface="+mn-lt"/>
                <a:ea typeface="+mn-ea"/>
              </a:defRPr>
            </a:lvl7pPr>
            <a:lvl8pPr marL="3429000" indent="-228600" algn="l" rtl="0" eaLnBrk="1" fontAlgn="base" hangingPunct="1">
              <a:spcBef>
                <a:spcPct val="20000"/>
              </a:spcBef>
              <a:spcAft>
                <a:spcPct val="0"/>
              </a:spcAft>
              <a:buChar char="»"/>
              <a:defRPr sz="2200">
                <a:solidFill>
                  <a:srgbClr val="333333"/>
                </a:solidFill>
                <a:latin typeface="+mn-lt"/>
                <a:ea typeface="+mn-ea"/>
              </a:defRPr>
            </a:lvl8pPr>
            <a:lvl9pPr marL="3886200" indent="-228600" algn="l" rtl="0" eaLnBrk="1" fontAlgn="base" hangingPunct="1">
              <a:spcBef>
                <a:spcPct val="20000"/>
              </a:spcBef>
              <a:spcAft>
                <a:spcPct val="0"/>
              </a:spcAft>
              <a:buChar char="»"/>
              <a:defRPr sz="2200">
                <a:solidFill>
                  <a:srgbClr val="333333"/>
                </a:solidFill>
                <a:latin typeface="+mn-lt"/>
                <a:ea typeface="+mn-ea"/>
              </a:defRPr>
            </a:lvl9pPr>
          </a:lstStyle>
          <a:p>
            <a:pPr marL="0" indent="0">
              <a:buFontTx/>
              <a:buNone/>
            </a:pPr>
            <a:endParaRPr lang="en-US" sz="1600" kern="0" dirty="0">
              <a:solidFill>
                <a:srgbClr val="4A4541"/>
              </a:solidFill>
            </a:endParaRPr>
          </a:p>
        </p:txBody>
      </p:sp>
      <p:sp>
        <p:nvSpPr>
          <p:cNvPr id="10" name="Content Placeholder 6"/>
          <p:cNvSpPr>
            <a:spLocks noGrp="1"/>
          </p:cNvSpPr>
          <p:nvPr>
            <p:ph sz="quarter" idx="14"/>
          </p:nvPr>
        </p:nvSpPr>
        <p:spPr>
          <a:xfrm>
            <a:off x="495300" y="5592668"/>
            <a:ext cx="8153400" cy="427132"/>
          </a:xfrm>
        </p:spPr>
        <p:txBody>
          <a:bodyPr/>
          <a:lstStyle>
            <a:lvl1pPr marL="0" indent="0">
              <a:buNone/>
              <a:defRPr>
                <a:solidFill>
                  <a:schemeClr val="accent1"/>
                </a:solidFill>
              </a:defRPr>
            </a:lvl1pPr>
          </a:lstStyle>
          <a:p>
            <a:pPr lvl="0"/>
            <a:r>
              <a:rPr lang="en-US" dirty="0" smtClean="0"/>
              <a:t>Click to edit Master text styles</a:t>
            </a:r>
          </a:p>
        </p:txBody>
      </p:sp>
    </p:spTree>
    <p:extLst>
      <p:ext uri="{BB962C8B-B14F-4D97-AF65-F5344CB8AC3E}">
        <p14:creationId xmlns:p14="http://schemas.microsoft.com/office/powerpoint/2010/main" val="30030972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MPLATE FOR TEXT With Spark">
    <p:spTree>
      <p:nvGrpSpPr>
        <p:cNvPr id="1" name=""/>
        <p:cNvGrpSpPr/>
        <p:nvPr/>
      </p:nvGrpSpPr>
      <p:grpSpPr>
        <a:xfrm>
          <a:off x="0" y="0"/>
          <a:ext cx="0" cy="0"/>
          <a:chOff x="0" y="0"/>
          <a:chExt cx="0" cy="0"/>
        </a:xfrm>
      </p:grpSpPr>
      <p:pic>
        <p:nvPicPr>
          <p:cNvPr id="6" name="Content Placeholder 1"/>
          <p:cNvPicPr>
            <a:picLocks noChangeAspect="1"/>
          </p:cNvPicPr>
          <p:nvPr/>
        </p:nvPicPr>
        <p:blipFill rotWithShape="1">
          <a:blip r:embed="rId2">
            <a:extLst>
              <a:ext uri="{28A0092B-C50C-407E-A947-70E740481C1C}">
                <a14:useLocalDpi xmlns:a14="http://schemas.microsoft.com/office/drawing/2010/main" val="0"/>
              </a:ext>
            </a:extLst>
          </a:blip>
          <a:srcRect t="28321" r="36824"/>
          <a:stretch/>
        </p:blipFill>
        <p:spPr bwMode="auto">
          <a:xfrm>
            <a:off x="5992077" y="992055"/>
            <a:ext cx="3151873" cy="3148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hasCustomPrompt="1"/>
          </p:nvPr>
        </p:nvSpPr>
        <p:spPr>
          <a:ln>
            <a:noFill/>
          </a:ln>
        </p:spPr>
        <p:txBody>
          <a:bodyPr/>
          <a:lstStyle>
            <a:lvl1pPr>
              <a:defRPr/>
            </a:lvl1pPr>
          </a:lstStyle>
          <a:p>
            <a:r>
              <a:rPr lang="en-US" dirty="0" smtClean="0"/>
              <a:t>TEMPLATE FOR TEXT With Spark</a:t>
            </a:r>
            <a:endParaRPr lang="en-US" dirty="0"/>
          </a:p>
        </p:txBody>
      </p:sp>
      <p:sp>
        <p:nvSpPr>
          <p:cNvPr id="8" name="Content Placeholder 6"/>
          <p:cNvSpPr>
            <a:spLocks noGrp="1"/>
          </p:cNvSpPr>
          <p:nvPr>
            <p:ph sz="quarter" idx="11"/>
          </p:nvPr>
        </p:nvSpPr>
        <p:spPr>
          <a:xfrm>
            <a:off x="457200" y="1527048"/>
            <a:ext cx="81534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9"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2668143226"/>
      </p:ext>
    </p:extLst>
  </p:cSld>
  <p:clrMapOvr>
    <a:masterClrMapping/>
  </p:clrMapOvr>
  <p:timing>
    <p:tnLst>
      <p:par>
        <p:cT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MPLATE FOR PROJECT OVERVIEW No Spark">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lvl1pPr>
              <a:lnSpc>
                <a:spcPts val="2800"/>
              </a:lnSpc>
              <a:defRPr baseline="0"/>
            </a:lvl1pPr>
          </a:lstStyle>
          <a:p>
            <a:r>
              <a:rPr lang="en-US" dirty="0" smtClean="0"/>
              <a:t>TEMPLATE FOR PROJECT OVERVIEW No Spark</a:t>
            </a:r>
            <a:endParaRPr lang="en-US" dirty="0"/>
          </a:p>
        </p:txBody>
      </p:sp>
      <p:sp>
        <p:nvSpPr>
          <p:cNvPr id="7" name="Content Placeholder 6"/>
          <p:cNvSpPr>
            <a:spLocks noGrp="1"/>
          </p:cNvSpPr>
          <p:nvPr>
            <p:ph sz="quarter" idx="11"/>
          </p:nvPr>
        </p:nvSpPr>
        <p:spPr>
          <a:xfrm>
            <a:off x="457200" y="1527048"/>
            <a:ext cx="4038600" cy="4419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6"/>
          <p:cNvSpPr>
            <a:spLocks noGrp="1"/>
          </p:cNvSpPr>
          <p:nvPr>
            <p:ph sz="quarter" idx="15"/>
          </p:nvPr>
        </p:nvSpPr>
        <p:spPr>
          <a:xfrm>
            <a:off x="4876800" y="1527048"/>
            <a:ext cx="3810000" cy="2057400"/>
          </a:xfrm>
        </p:spPr>
        <p:txBody>
          <a:bodyPr/>
          <a:lstStyle>
            <a:lvl1pPr>
              <a:defRPr sz="2000"/>
            </a:lvl1pPr>
            <a:lvl2pPr>
              <a:defRPr sz="18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6"/>
          <p:cNvSpPr>
            <a:spLocks noGrp="1"/>
          </p:cNvSpPr>
          <p:nvPr>
            <p:ph sz="quarter" idx="16"/>
          </p:nvPr>
        </p:nvSpPr>
        <p:spPr>
          <a:xfrm>
            <a:off x="4876800" y="3810000"/>
            <a:ext cx="3810000" cy="2133600"/>
          </a:xfrm>
        </p:spPr>
        <p:txBody>
          <a:bodyPr/>
          <a:lstStyle>
            <a:lvl1pPr>
              <a:defRPr sz="2000">
                <a:solidFill>
                  <a:schemeClr val="accent1"/>
                </a:solidFill>
              </a:defRPr>
            </a:lvl1pPr>
            <a:lvl2pPr>
              <a:defRPr sz="18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8"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41830658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DE-BY-SIDE/COMPARISON TEXT With Spark">
    <p:spTree>
      <p:nvGrpSpPr>
        <p:cNvPr id="1" name=""/>
        <p:cNvGrpSpPr/>
        <p:nvPr/>
      </p:nvGrpSpPr>
      <p:grpSpPr>
        <a:xfrm>
          <a:off x="0" y="0"/>
          <a:ext cx="0" cy="0"/>
          <a:chOff x="0" y="0"/>
          <a:chExt cx="0" cy="0"/>
        </a:xfrm>
      </p:grpSpPr>
      <p:pic>
        <p:nvPicPr>
          <p:cNvPr id="11" name="Content Placeholder 1"/>
          <p:cNvPicPr>
            <a:picLocks noChangeAspect="1"/>
          </p:cNvPicPr>
          <p:nvPr/>
        </p:nvPicPr>
        <p:blipFill rotWithShape="1">
          <a:blip r:embed="rId2">
            <a:extLst>
              <a:ext uri="{28A0092B-C50C-407E-A947-70E740481C1C}">
                <a14:useLocalDpi xmlns:a14="http://schemas.microsoft.com/office/drawing/2010/main" val="0"/>
              </a:ext>
            </a:extLst>
          </a:blip>
          <a:srcRect t="28321" r="36824"/>
          <a:stretch/>
        </p:blipFill>
        <p:spPr bwMode="auto">
          <a:xfrm>
            <a:off x="5992077" y="992055"/>
            <a:ext cx="3151873" cy="3148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hasCustomPrompt="1"/>
          </p:nvPr>
        </p:nvSpPr>
        <p:spPr>
          <a:ln>
            <a:noFill/>
          </a:ln>
        </p:spPr>
        <p:txBody>
          <a:bodyPr/>
          <a:lstStyle>
            <a:lvl1pPr>
              <a:lnSpc>
                <a:spcPts val="2800"/>
              </a:lnSpc>
              <a:defRPr/>
            </a:lvl1pPr>
          </a:lstStyle>
          <a:p>
            <a:r>
              <a:rPr lang="en-US" dirty="0" smtClean="0"/>
              <a:t>SIDE-BY-SIDE/COMPARISON TEXT With Spark</a:t>
            </a:r>
            <a:endParaRPr lang="en-US" dirty="0"/>
          </a:p>
        </p:txBody>
      </p:sp>
      <p:sp>
        <p:nvSpPr>
          <p:cNvPr id="7" name="Content Placeholder 6"/>
          <p:cNvSpPr>
            <a:spLocks noGrp="1"/>
          </p:cNvSpPr>
          <p:nvPr>
            <p:ph sz="quarter" idx="11"/>
          </p:nvPr>
        </p:nvSpPr>
        <p:spPr>
          <a:xfrm>
            <a:off x="457200" y="1527048"/>
            <a:ext cx="3886200" cy="4663389"/>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6"/>
          <p:cNvSpPr>
            <a:spLocks noGrp="1"/>
          </p:cNvSpPr>
          <p:nvPr>
            <p:ph sz="quarter" idx="12"/>
          </p:nvPr>
        </p:nvSpPr>
        <p:spPr>
          <a:xfrm>
            <a:off x="4800600" y="1527048"/>
            <a:ext cx="3886200" cy="4663389"/>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10"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75742872"/>
      </p:ext>
    </p:extLst>
  </p:cSld>
  <p:clrMapOvr>
    <a:masterClrMapping/>
  </p:clrMapOvr>
  <p:timing>
    <p:tnLst>
      <p:par>
        <p:cTn id="1" dur="indefinite" restart="never" nodeType="tmRoot"/>
      </p:par>
    </p:tnLst>
  </p:timing>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DE-BY-SIDE/COMPARISON TEXT No Spark">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lvl1pPr>
              <a:lnSpc>
                <a:spcPts val="2800"/>
              </a:lnSpc>
              <a:defRPr baseline="0"/>
            </a:lvl1pPr>
          </a:lstStyle>
          <a:p>
            <a:r>
              <a:rPr lang="en-US" dirty="0" smtClean="0"/>
              <a:t>SIDE-BY-SIDE/COMPARISON TEXT No Spark</a:t>
            </a:r>
            <a:endParaRPr lang="en-US" dirty="0"/>
          </a:p>
        </p:txBody>
      </p:sp>
      <p:sp>
        <p:nvSpPr>
          <p:cNvPr id="7" name="Content Placeholder 6"/>
          <p:cNvSpPr>
            <a:spLocks noGrp="1"/>
          </p:cNvSpPr>
          <p:nvPr>
            <p:ph sz="quarter" idx="11"/>
          </p:nvPr>
        </p:nvSpPr>
        <p:spPr>
          <a:xfrm>
            <a:off x="457200" y="1527048"/>
            <a:ext cx="3886200" cy="464512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6"/>
          <p:cNvSpPr>
            <a:spLocks noGrp="1"/>
          </p:cNvSpPr>
          <p:nvPr>
            <p:ph sz="quarter" idx="12"/>
          </p:nvPr>
        </p:nvSpPr>
        <p:spPr>
          <a:xfrm>
            <a:off x="4800600" y="1527048"/>
            <a:ext cx="3886200" cy="464512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
        <p:nvSpPr>
          <p:cNvPr id="10"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Tree>
    <p:extLst>
      <p:ext uri="{BB962C8B-B14F-4D97-AF65-F5344CB8AC3E}">
        <p14:creationId xmlns:p14="http://schemas.microsoft.com/office/powerpoint/2010/main" val="12003664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GRAPHIC AND SIDEBAR No Spark">
    <p:spTree>
      <p:nvGrpSpPr>
        <p:cNvPr id="1" name=""/>
        <p:cNvGrpSpPr/>
        <p:nvPr/>
      </p:nvGrpSpPr>
      <p:grpSpPr>
        <a:xfrm>
          <a:off x="0" y="0"/>
          <a:ext cx="0" cy="0"/>
          <a:chOff x="0" y="0"/>
          <a:chExt cx="0" cy="0"/>
        </a:xfrm>
      </p:grpSpPr>
      <p:sp>
        <p:nvSpPr>
          <p:cNvPr id="8" name="Content Placeholder 2"/>
          <p:cNvSpPr>
            <a:spLocks noGrp="1"/>
          </p:cNvSpPr>
          <p:nvPr>
            <p:ph idx="12"/>
          </p:nvPr>
        </p:nvSpPr>
        <p:spPr>
          <a:xfrm>
            <a:off x="457200" y="1527048"/>
            <a:ext cx="6019800" cy="4419600"/>
          </a:xfrm>
        </p:spPr>
        <p:txBody>
          <a:bodyPr/>
          <a:lstStyle>
            <a:lvl1pPr>
              <a:defRPr sz="2400">
                <a:solidFill>
                  <a:schemeClr val="accent1"/>
                </a:solidFill>
              </a:defRPr>
            </a:lvl1pPr>
            <a:lvl2pPr>
              <a:defRPr sz="2000">
                <a:solidFill>
                  <a:schemeClr val="accent1"/>
                </a:solidFill>
              </a:defRPr>
            </a:lvl2pPr>
            <a:lvl3pPr>
              <a:defRPr sz="1600" b="0">
                <a:solidFill>
                  <a:schemeClr val="accent1"/>
                </a:solidFill>
              </a:defRPr>
            </a:lvl3pPr>
            <a:lvl4pPr>
              <a:defRPr sz="1400" b="1">
                <a:solidFill>
                  <a:schemeClr val="accent1"/>
                </a:solidFill>
              </a:defRPr>
            </a:lvl4pPr>
            <a:lvl5pPr>
              <a:defRPr sz="1400">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ubtitle 2"/>
          <p:cNvSpPr>
            <a:spLocks noGrp="1"/>
          </p:cNvSpPr>
          <p:nvPr>
            <p:ph type="subTitle" idx="11"/>
          </p:nvPr>
        </p:nvSpPr>
        <p:spPr>
          <a:xfrm>
            <a:off x="6705600" y="2565234"/>
            <a:ext cx="2133600" cy="3352800"/>
          </a:xfrm>
        </p:spPr>
        <p:txBody>
          <a:bodyPr/>
          <a:lstStyle>
            <a:lvl1pPr marL="0" indent="0" algn="l">
              <a:buNone/>
              <a:defRPr sz="1800">
                <a:solidFill>
                  <a:schemeClr val="accent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Text Placeholder 3"/>
          <p:cNvSpPr>
            <a:spLocks noGrp="1"/>
          </p:cNvSpPr>
          <p:nvPr>
            <p:ph type="body" sz="quarter" idx="14"/>
          </p:nvPr>
        </p:nvSpPr>
        <p:spPr>
          <a:xfrm>
            <a:off x="6705600" y="1527048"/>
            <a:ext cx="2133600" cy="838200"/>
          </a:xfrm>
        </p:spPr>
        <p:txBody>
          <a:bodyPr tIns="91440" bIns="0" anchor="b"/>
          <a:lstStyle>
            <a:lvl1pPr marL="0" indent="0">
              <a:lnSpc>
                <a:spcPct val="100000"/>
              </a:lnSpc>
              <a:spcBef>
                <a:spcPts val="0"/>
              </a:spcBef>
              <a:buFontTx/>
              <a:buNone/>
              <a:defRPr sz="1800" b="1" baseline="0">
                <a:solidFill>
                  <a:schemeClr val="accent2"/>
                </a:solidFill>
              </a:defRPr>
            </a:lvl1pPr>
          </a:lstStyle>
          <a:p>
            <a:pPr lvl="0"/>
            <a:r>
              <a:rPr lang="en-US" smtClean="0"/>
              <a:t>Click to edit Master text styles</a:t>
            </a:r>
          </a:p>
        </p:txBody>
      </p:sp>
      <p:sp>
        <p:nvSpPr>
          <p:cNvPr id="2" name="Title 1"/>
          <p:cNvSpPr>
            <a:spLocks noGrp="1"/>
          </p:cNvSpPr>
          <p:nvPr>
            <p:ph type="title" hasCustomPrompt="1"/>
          </p:nvPr>
        </p:nvSpPr>
        <p:spPr>
          <a:ln>
            <a:noFill/>
          </a:ln>
        </p:spPr>
        <p:txBody>
          <a:bodyPr/>
          <a:lstStyle>
            <a:lvl1pPr>
              <a:defRPr baseline="0"/>
            </a:lvl1pPr>
          </a:lstStyle>
          <a:p>
            <a:r>
              <a:rPr lang="en-US" dirty="0" smtClean="0"/>
              <a:t>TEXT/GRAPHIC AND SIDEBAR No Spark</a:t>
            </a:r>
            <a:endParaRPr lang="en-US" dirty="0"/>
          </a:p>
        </p:txBody>
      </p:sp>
      <p:sp>
        <p:nvSpPr>
          <p:cNvPr id="9" name="Rectangle 1032"/>
          <p:cNvSpPr>
            <a:spLocks noChangeArrowheads="1"/>
          </p:cNvSpPr>
          <p:nvPr/>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sp>
        <p:nvSpPr>
          <p:cNvPr id="11" name="Content Placeholder 9"/>
          <p:cNvSpPr>
            <a:spLocks noGrp="1"/>
          </p:cNvSpPr>
          <p:nvPr>
            <p:ph sz="quarter" idx="13" hasCustomPrompt="1"/>
          </p:nvPr>
        </p:nvSpPr>
        <p:spPr>
          <a:xfrm>
            <a:off x="0" y="1112542"/>
            <a:ext cx="9144000" cy="304800"/>
          </a:xfrm>
        </p:spPr>
        <p:txBody>
          <a:bodyPr lIns="457200" tIns="27432" rIns="0" bIns="0"/>
          <a:lstStyle>
            <a:lvl1pPr marL="0" indent="0">
              <a:buNone/>
              <a:defRPr sz="1800" i="1">
                <a:solidFill>
                  <a:schemeClr val="accent1"/>
                </a:solidFill>
              </a:defRPr>
            </a:lvl1pPr>
          </a:lstStyle>
          <a:p>
            <a:pPr lvl="0"/>
            <a:r>
              <a:rPr lang="en-US" dirty="0" err="1" smtClean="0"/>
              <a:t>Subheader</a:t>
            </a:r>
            <a:r>
              <a:rPr lang="en-US" dirty="0" smtClean="0"/>
              <a:t> Optional</a:t>
            </a:r>
            <a:endParaRPr lang="en-US" dirty="0"/>
          </a:p>
        </p:txBody>
      </p:sp>
    </p:spTree>
    <p:extLst>
      <p:ext uri="{BB962C8B-B14F-4D97-AF65-F5344CB8AC3E}">
        <p14:creationId xmlns:p14="http://schemas.microsoft.com/office/powerpoint/2010/main" val="13651648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841248"/>
          </a:xfrm>
          <a:prstGeom prst="rect">
            <a:avLst/>
          </a:prstGeom>
          <a:solidFill>
            <a:srgbClr val="4A4541"/>
          </a:solidFill>
        </p:spPr>
        <p:txBody>
          <a:bodyPr wrap="none" rtlCol="0" anchor="ctr">
            <a:spAutoFit/>
          </a:bodyPr>
          <a:lstStyle/>
          <a:p>
            <a:pPr marL="0" indent="0" algn="ctr">
              <a:buFontTx/>
              <a:buNone/>
            </a:pPr>
            <a:endParaRPr lang="en-US" sz="2400" kern="0" dirty="0" smtClean="0">
              <a:solidFill>
                <a:schemeClr val="tx1"/>
              </a:solidFill>
            </a:endParaRPr>
          </a:p>
        </p:txBody>
      </p:sp>
      <p:sp>
        <p:nvSpPr>
          <p:cNvPr id="1027" name="Rectangle 2"/>
          <p:cNvSpPr>
            <a:spLocks noGrp="1" noChangeArrowheads="1"/>
          </p:cNvSpPr>
          <p:nvPr>
            <p:ph type="title"/>
          </p:nvPr>
        </p:nvSpPr>
        <p:spPr bwMode="auto">
          <a:xfrm>
            <a:off x="0" y="0"/>
            <a:ext cx="9144000" cy="838200"/>
          </a:xfrm>
          <a:prstGeom prst="rect">
            <a:avLst/>
          </a:prstGeom>
          <a:noFill/>
          <a:ln>
            <a:noFill/>
          </a:ln>
          <a:extLst/>
        </p:spPr>
        <p:txBody>
          <a:bodyPr vert="horz" wrap="square" lIns="457200" tIns="91440" rIns="91440" bIns="0" numCol="1" anchor="ctr" anchorCtr="0" compatLnSpc="1">
            <a:prstTxWarp prst="textNoShape">
              <a:avLst/>
            </a:prstTxWarp>
          </a:bodyPr>
          <a:lstStyle/>
          <a:p>
            <a:pPr lvl="0"/>
            <a:r>
              <a:rPr lang="en-US" dirty="0" smtClean="0"/>
              <a:t>Click to Add Title</a:t>
            </a:r>
          </a:p>
        </p:txBody>
      </p:sp>
      <p:sp>
        <p:nvSpPr>
          <p:cNvPr id="1028" name="Rectangle 3"/>
          <p:cNvSpPr>
            <a:spLocks noGrp="1" noChangeArrowheads="1"/>
          </p:cNvSpPr>
          <p:nvPr>
            <p:ph type="body" idx="1"/>
          </p:nvPr>
        </p:nvSpPr>
        <p:spPr bwMode="auto">
          <a:xfrm>
            <a:off x="457200" y="1295400"/>
            <a:ext cx="82296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31" name="Text Box 10"/>
          <p:cNvSpPr txBox="1">
            <a:spLocks noChangeArrowheads="1"/>
          </p:cNvSpPr>
          <p:nvPr/>
        </p:nvSpPr>
        <p:spPr bwMode="auto">
          <a:xfrm>
            <a:off x="152400" y="6647599"/>
            <a:ext cx="1752600" cy="164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0" rIns="91440" bIns="45720" numCol="1" anchor="t" anchorCtr="0" compatLnSpc="1">
            <a:prstTxWarp prst="textNoShape">
              <a:avLst/>
            </a:prstTxWarp>
          </a:bodyPr>
          <a:lstStyle>
            <a:defPPr>
              <a:defRPr lang="en-US"/>
            </a:defPPr>
            <a:lvl1pPr algn="ctr">
              <a:defRPr sz="800" b="0" i="0" baseline="0">
                <a:solidFill>
                  <a:schemeClr val="tx2">
                    <a:lumMod val="60000"/>
                    <a:lumOff val="40000"/>
                  </a:schemeClr>
                </a:solidFill>
                <a:latin typeface="+mn-lt"/>
                <a:ea typeface="ＭＳ Ｐゴシック" pitchFamily="-32" charset="-128"/>
              </a:defRPr>
            </a:lvl1pPr>
          </a:lstStyle>
          <a:p>
            <a:pPr lvl="0" algn="l"/>
            <a:fld id="{55A2B6FE-016A-4C15-8F97-A10BEAFB16E9}" type="slidenum">
              <a:rPr lang="en-US" sz="1000" b="0" smtClean="0">
                <a:solidFill>
                  <a:schemeClr val="tx2">
                    <a:lumMod val="60000"/>
                    <a:lumOff val="40000"/>
                  </a:schemeClr>
                </a:solidFill>
              </a:rPr>
              <a:pPr lvl="0" algn="l"/>
              <a:t>‹#›</a:t>
            </a:fld>
            <a:endParaRPr lang="en-US" sz="1000" b="0" dirty="0" smtClean="0">
              <a:solidFill>
                <a:schemeClr val="tx2">
                  <a:lumMod val="60000"/>
                  <a:lumOff val="40000"/>
                </a:schemeClr>
              </a:solidFill>
            </a:endParaRPr>
          </a:p>
        </p:txBody>
      </p:sp>
      <p:sp>
        <p:nvSpPr>
          <p:cNvPr id="8" name="Rectangle 1032"/>
          <p:cNvSpPr>
            <a:spLocks noChangeArrowheads="1"/>
          </p:cNvSpPr>
          <p:nvPr userDrawn="1"/>
        </p:nvSpPr>
        <p:spPr bwMode="auto">
          <a:xfrm>
            <a:off x="0" y="838200"/>
            <a:ext cx="9144000" cy="152400"/>
          </a:xfrm>
          <a:prstGeom prst="rect">
            <a:avLst/>
          </a:prstGeom>
          <a:solidFill>
            <a:schemeClr val="accent2"/>
          </a:solidFill>
          <a:ln>
            <a:noFill/>
          </a:ln>
          <a:extLst/>
        </p:spPr>
        <p:txBody>
          <a:bodyPr wrap="none" anchor="ctr"/>
          <a:lstStyle/>
          <a:p>
            <a:endParaRPr lang="en-US" dirty="0"/>
          </a:p>
        </p:txBody>
      </p:sp>
      <p:pic>
        <p:nvPicPr>
          <p:cNvPr id="9" name="Picture 13"/>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bwMode="auto">
          <a:xfrm>
            <a:off x="7182497" y="6333411"/>
            <a:ext cx="1817385" cy="44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854088"/>
      </p:ext>
    </p:extLst>
  </p:cSld>
  <p:clrMap bg1="lt1" tx1="dk1" bg2="lt2" tx2="dk2" accent1="accent1" accent2="accent2" accent3="accent3" accent4="accent4" accent5="accent5" accent6="accent6" hlink="hlink" folHlink="folHlink"/>
  <p:sldLayoutIdLst>
    <p:sldLayoutId id="2147484059" r:id="rId1"/>
    <p:sldLayoutId id="2147484029" r:id="rId2"/>
    <p:sldLayoutId id="2147484058" r:id="rId3"/>
    <p:sldLayoutId id="2147483995" r:id="rId4"/>
    <p:sldLayoutId id="2147483996" r:id="rId5"/>
    <p:sldLayoutId id="2147484005" r:id="rId6"/>
    <p:sldLayoutId id="2147484003" r:id="rId7"/>
    <p:sldLayoutId id="2147484002" r:id="rId8"/>
    <p:sldLayoutId id="2147484001" r:id="rId9"/>
    <p:sldLayoutId id="2147484030" r:id="rId10"/>
    <p:sldLayoutId id="2147484011" r:id="rId11"/>
    <p:sldLayoutId id="2147484021" r:id="rId12"/>
    <p:sldLayoutId id="2147484019" r:id="rId13"/>
    <p:sldLayoutId id="2147484020" r:id="rId14"/>
    <p:sldLayoutId id="2147484016" r:id="rId15"/>
    <p:sldLayoutId id="2147484009" r:id="rId16"/>
    <p:sldLayoutId id="2147484008" r:id="rId17"/>
    <p:sldLayoutId id="2147484015" r:id="rId18"/>
    <p:sldLayoutId id="2147484007" r:id="rId19"/>
    <p:sldLayoutId id="2147484060" r:id="rId20"/>
    <p:sldLayoutId id="2147484061" r:id="rId21"/>
    <p:sldLayoutId id="2147484062" r:id="rId22"/>
    <p:sldLayoutId id="2147484063" r:id="rId23"/>
    <p:sldLayoutId id="2147484064" r:id="rId24"/>
    <p:sldLayoutId id="2147484066" r:id="rId25"/>
  </p:sldLayoutIdLst>
  <p:timing>
    <p:tnLst>
      <p:par>
        <p:cTn id="1" dur="indefinite" restart="never" nodeType="tmRoot"/>
      </p:par>
    </p:tnLst>
  </p:timing>
  <p:hf sldNum="0" hdr="0" dt="0"/>
  <p:txStyles>
    <p:titleStyle>
      <a:lvl1pPr algn="l" rtl="0" eaLnBrk="1" fontAlgn="base" hangingPunct="1">
        <a:lnSpc>
          <a:spcPts val="2800"/>
        </a:lnSpc>
        <a:spcBef>
          <a:spcPts val="400"/>
        </a:spcBef>
        <a:spcAft>
          <a:spcPct val="0"/>
        </a:spcAft>
        <a:defRPr sz="2800">
          <a:solidFill>
            <a:schemeClr val="bg1"/>
          </a:solidFill>
          <a:latin typeface="+mj-lt"/>
          <a:ea typeface="+mj-ea"/>
          <a:cs typeface="ＭＳ Ｐゴシック" charset="0"/>
        </a:defRPr>
      </a:lvl1pPr>
      <a:lvl2pPr algn="l" rtl="0" eaLnBrk="1" fontAlgn="base" hangingPunct="1">
        <a:lnSpc>
          <a:spcPts val="3600"/>
        </a:lnSpc>
        <a:spcBef>
          <a:spcPct val="0"/>
        </a:spcBef>
        <a:spcAft>
          <a:spcPct val="0"/>
        </a:spcAft>
        <a:defRPr sz="3200">
          <a:solidFill>
            <a:schemeClr val="tx2"/>
          </a:solidFill>
          <a:latin typeface="Arial" charset="0"/>
          <a:ea typeface="ＭＳ Ｐゴシック" pitchFamily="-32" charset="-128"/>
          <a:cs typeface="ＭＳ Ｐゴシック" charset="0"/>
        </a:defRPr>
      </a:lvl2pPr>
      <a:lvl3pPr algn="l" rtl="0" eaLnBrk="1" fontAlgn="base" hangingPunct="1">
        <a:lnSpc>
          <a:spcPts val="3600"/>
        </a:lnSpc>
        <a:spcBef>
          <a:spcPct val="0"/>
        </a:spcBef>
        <a:spcAft>
          <a:spcPct val="0"/>
        </a:spcAft>
        <a:defRPr sz="3200">
          <a:solidFill>
            <a:schemeClr val="tx2"/>
          </a:solidFill>
          <a:latin typeface="Arial" charset="0"/>
          <a:ea typeface="ＭＳ Ｐゴシック" pitchFamily="-32" charset="-128"/>
          <a:cs typeface="ＭＳ Ｐゴシック" charset="0"/>
        </a:defRPr>
      </a:lvl3pPr>
      <a:lvl4pPr algn="l" rtl="0" eaLnBrk="1" fontAlgn="base" hangingPunct="1">
        <a:lnSpc>
          <a:spcPts val="3600"/>
        </a:lnSpc>
        <a:spcBef>
          <a:spcPct val="0"/>
        </a:spcBef>
        <a:spcAft>
          <a:spcPct val="0"/>
        </a:spcAft>
        <a:defRPr sz="3200">
          <a:solidFill>
            <a:schemeClr val="tx2"/>
          </a:solidFill>
          <a:latin typeface="Arial" charset="0"/>
          <a:ea typeface="ＭＳ Ｐゴシック" pitchFamily="-32" charset="-128"/>
          <a:cs typeface="ＭＳ Ｐゴシック" charset="0"/>
        </a:defRPr>
      </a:lvl4pPr>
      <a:lvl5pPr algn="l" rtl="0" eaLnBrk="1" fontAlgn="base" hangingPunct="1">
        <a:lnSpc>
          <a:spcPts val="3600"/>
        </a:lnSpc>
        <a:spcBef>
          <a:spcPct val="0"/>
        </a:spcBef>
        <a:spcAft>
          <a:spcPct val="0"/>
        </a:spcAft>
        <a:defRPr sz="3200">
          <a:solidFill>
            <a:schemeClr val="tx2"/>
          </a:solidFill>
          <a:latin typeface="Arial" charset="0"/>
          <a:ea typeface="ＭＳ Ｐゴシック" pitchFamily="-32" charset="-128"/>
          <a:cs typeface="ＭＳ Ｐゴシック" charset="0"/>
        </a:defRPr>
      </a:lvl5pPr>
      <a:lvl6pPr marL="457200" algn="l" rtl="0" eaLnBrk="1" fontAlgn="base" hangingPunct="1">
        <a:spcBef>
          <a:spcPct val="0"/>
        </a:spcBef>
        <a:spcAft>
          <a:spcPct val="0"/>
        </a:spcAft>
        <a:defRPr sz="3200">
          <a:solidFill>
            <a:schemeClr val="tx2"/>
          </a:solidFill>
          <a:latin typeface="Arial" charset="0"/>
          <a:ea typeface="ＭＳ Ｐゴシック" pitchFamily="-32" charset="-128"/>
        </a:defRPr>
      </a:lvl6pPr>
      <a:lvl7pPr marL="914400" algn="l" rtl="0" eaLnBrk="1" fontAlgn="base" hangingPunct="1">
        <a:spcBef>
          <a:spcPct val="0"/>
        </a:spcBef>
        <a:spcAft>
          <a:spcPct val="0"/>
        </a:spcAft>
        <a:defRPr sz="3200">
          <a:solidFill>
            <a:schemeClr val="tx2"/>
          </a:solidFill>
          <a:latin typeface="Arial" charset="0"/>
          <a:ea typeface="ＭＳ Ｐゴシック" pitchFamily="-32" charset="-128"/>
        </a:defRPr>
      </a:lvl7pPr>
      <a:lvl8pPr marL="1371600" algn="l" rtl="0" eaLnBrk="1" fontAlgn="base" hangingPunct="1">
        <a:spcBef>
          <a:spcPct val="0"/>
        </a:spcBef>
        <a:spcAft>
          <a:spcPct val="0"/>
        </a:spcAft>
        <a:defRPr sz="3200">
          <a:solidFill>
            <a:schemeClr val="tx2"/>
          </a:solidFill>
          <a:latin typeface="Arial" charset="0"/>
          <a:ea typeface="ＭＳ Ｐゴシック" pitchFamily="-32" charset="-128"/>
        </a:defRPr>
      </a:lvl8pPr>
      <a:lvl9pPr marL="1828800" algn="l" rtl="0" eaLnBrk="1" fontAlgn="base" hangingPunct="1">
        <a:spcBef>
          <a:spcPct val="0"/>
        </a:spcBef>
        <a:spcAft>
          <a:spcPct val="0"/>
        </a:spcAft>
        <a:defRPr sz="3200">
          <a:solidFill>
            <a:schemeClr val="tx2"/>
          </a:solidFill>
          <a:latin typeface="Arial" charset="0"/>
          <a:ea typeface="ＭＳ Ｐゴシック" pitchFamily="-32" charset="-128"/>
        </a:defRPr>
      </a:lvl9pPr>
    </p:titleStyle>
    <p:bodyStyle>
      <a:lvl1pPr marL="284163" indent="-284163" algn="l" rtl="0" eaLnBrk="1" fontAlgn="base" hangingPunct="1">
        <a:spcBef>
          <a:spcPts val="1176"/>
        </a:spcBef>
        <a:spcAft>
          <a:spcPct val="0"/>
        </a:spcAft>
        <a:buClr>
          <a:schemeClr val="accent2"/>
        </a:buClr>
        <a:buFont typeface="Wingdings" charset="2"/>
        <a:buChar char="§"/>
        <a:defRPr sz="2400">
          <a:solidFill>
            <a:schemeClr val="accent1"/>
          </a:solidFill>
          <a:latin typeface="+mn-lt"/>
          <a:ea typeface="+mn-ea"/>
          <a:cs typeface="ＭＳ Ｐゴシック" charset="0"/>
        </a:defRPr>
      </a:lvl1pPr>
      <a:lvl2pPr marL="739775" indent="-282575" algn="l" rtl="0" eaLnBrk="1" fontAlgn="base" hangingPunct="1">
        <a:spcBef>
          <a:spcPts val="1080"/>
        </a:spcBef>
        <a:spcAft>
          <a:spcPct val="0"/>
        </a:spcAft>
        <a:buClr>
          <a:schemeClr val="bg2"/>
        </a:buClr>
        <a:buFont typeface="Wingdings" charset="2"/>
        <a:buChar char="§"/>
        <a:defRPr sz="2000">
          <a:solidFill>
            <a:schemeClr val="accent1"/>
          </a:solidFill>
          <a:latin typeface="+mn-lt"/>
          <a:ea typeface="+mn-ea"/>
        </a:defRPr>
      </a:lvl2pPr>
      <a:lvl3pPr marL="1143000" indent="-228600" algn="l" rtl="0" eaLnBrk="1" fontAlgn="base" hangingPunct="1">
        <a:spcBef>
          <a:spcPct val="20000"/>
        </a:spcBef>
        <a:spcAft>
          <a:spcPct val="0"/>
        </a:spcAft>
        <a:buClr>
          <a:schemeClr val="accent2"/>
        </a:buClr>
        <a:buFont typeface="Arial" pitchFamily="34" charset="0"/>
        <a:buChar char="–"/>
        <a:defRPr sz="1600">
          <a:solidFill>
            <a:schemeClr val="accent1"/>
          </a:solidFill>
          <a:latin typeface="+mn-lt"/>
          <a:ea typeface="+mn-ea"/>
        </a:defRPr>
      </a:lvl3pPr>
      <a:lvl4pPr marL="1600200" indent="-228600" algn="l" rtl="0" eaLnBrk="1" fontAlgn="base" hangingPunct="1">
        <a:spcBef>
          <a:spcPct val="20000"/>
        </a:spcBef>
        <a:spcAft>
          <a:spcPct val="0"/>
        </a:spcAft>
        <a:buChar char="–"/>
        <a:defRPr sz="1400" b="1">
          <a:solidFill>
            <a:schemeClr val="accent1"/>
          </a:solidFill>
          <a:latin typeface="+mn-lt"/>
          <a:ea typeface="+mn-ea"/>
        </a:defRPr>
      </a:lvl4pPr>
      <a:lvl5pPr marL="1828800" algn="l" rtl="0" eaLnBrk="1" fontAlgn="base" hangingPunct="1">
        <a:spcBef>
          <a:spcPct val="20000"/>
        </a:spcBef>
        <a:spcAft>
          <a:spcPct val="0"/>
        </a:spcAft>
        <a:defRPr sz="1400">
          <a:solidFill>
            <a:schemeClr val="accent1"/>
          </a:solidFill>
          <a:latin typeface="+mn-lt"/>
          <a:ea typeface="+mn-ea"/>
        </a:defRPr>
      </a:lvl5pPr>
      <a:lvl6pPr marL="2514600" indent="-228600" algn="l" rtl="0" eaLnBrk="1" fontAlgn="base" hangingPunct="1">
        <a:spcBef>
          <a:spcPct val="20000"/>
        </a:spcBef>
        <a:spcAft>
          <a:spcPct val="0"/>
        </a:spcAft>
        <a:buChar char="»"/>
        <a:defRPr sz="2200">
          <a:solidFill>
            <a:srgbClr val="333333"/>
          </a:solidFill>
          <a:latin typeface="+mn-lt"/>
          <a:ea typeface="+mn-ea"/>
        </a:defRPr>
      </a:lvl6pPr>
      <a:lvl7pPr marL="2971800" indent="-228600" algn="l" rtl="0" eaLnBrk="1" fontAlgn="base" hangingPunct="1">
        <a:spcBef>
          <a:spcPct val="20000"/>
        </a:spcBef>
        <a:spcAft>
          <a:spcPct val="0"/>
        </a:spcAft>
        <a:buChar char="»"/>
        <a:defRPr sz="2200">
          <a:solidFill>
            <a:srgbClr val="333333"/>
          </a:solidFill>
          <a:latin typeface="+mn-lt"/>
          <a:ea typeface="+mn-ea"/>
        </a:defRPr>
      </a:lvl7pPr>
      <a:lvl8pPr marL="3429000" indent="-228600" algn="l" rtl="0" eaLnBrk="1" fontAlgn="base" hangingPunct="1">
        <a:spcBef>
          <a:spcPct val="20000"/>
        </a:spcBef>
        <a:spcAft>
          <a:spcPct val="0"/>
        </a:spcAft>
        <a:buChar char="»"/>
        <a:defRPr sz="2200">
          <a:solidFill>
            <a:srgbClr val="333333"/>
          </a:solidFill>
          <a:latin typeface="+mn-lt"/>
          <a:ea typeface="+mn-ea"/>
        </a:defRPr>
      </a:lvl8pPr>
      <a:lvl9pPr marL="3886200" indent="-228600" algn="l" rtl="0" eaLnBrk="1" fontAlgn="base" hangingPunct="1">
        <a:spcBef>
          <a:spcPct val="20000"/>
        </a:spcBef>
        <a:spcAft>
          <a:spcPct val="0"/>
        </a:spcAft>
        <a:buChar char="»"/>
        <a:defRPr sz="2200">
          <a:solidFill>
            <a:srgbClr val="33333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mailto:nguyen-kim@norc.org" TargetMode="External"/><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hyperlink" Target="mailto:downie-sarah@norc.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5333" y="1234464"/>
            <a:ext cx="4206194" cy="1539249"/>
          </a:xfrm>
        </p:spPr>
        <p:txBody>
          <a:bodyPr/>
          <a:lstStyle/>
          <a:p>
            <a:pPr lvl="0">
              <a:buClr>
                <a:srgbClr val="E87424"/>
              </a:buClr>
            </a:pPr>
            <a:r>
              <a:rPr lang="en-US" sz="2400" b="0" dirty="0">
                <a:solidFill>
                  <a:srgbClr val="4A4541"/>
                </a:solidFill>
              </a:rPr>
              <a:t>The Role of Long-Term Care Ombudsman Programs in HCBS: </a:t>
            </a:r>
            <a:r>
              <a:rPr lang="en-US" sz="2400" dirty="0">
                <a:solidFill>
                  <a:srgbClr val="4A4541"/>
                </a:solidFill>
              </a:rPr>
              <a:t/>
            </a:r>
            <a:br>
              <a:rPr lang="en-US" sz="2400" dirty="0">
                <a:solidFill>
                  <a:srgbClr val="4A4541"/>
                </a:solidFill>
              </a:rPr>
            </a:br>
            <a:r>
              <a:rPr lang="en-US" sz="2400" dirty="0">
                <a:solidFill>
                  <a:srgbClr val="4A4541"/>
                </a:solidFill>
              </a:rPr>
              <a:t>Overview and Findings from the National Evaluation of the LTCOP</a:t>
            </a:r>
          </a:p>
        </p:txBody>
      </p:sp>
      <p:sp>
        <p:nvSpPr>
          <p:cNvPr id="8" name="Subtitle 1"/>
          <p:cNvSpPr>
            <a:spLocks noGrp="1"/>
          </p:cNvSpPr>
          <p:nvPr>
            <p:ph type="subTitle" idx="1"/>
          </p:nvPr>
        </p:nvSpPr>
        <p:spPr>
          <a:xfrm>
            <a:off x="4754878" y="3162300"/>
            <a:ext cx="3794716" cy="584089"/>
          </a:xfrm>
        </p:spPr>
        <p:txBody>
          <a:bodyPr/>
          <a:lstStyle/>
          <a:p>
            <a:pPr>
              <a:spcBef>
                <a:spcPts val="0"/>
              </a:spcBef>
            </a:pPr>
            <a:r>
              <a:rPr lang="en-US" sz="2000" dirty="0">
                <a:solidFill>
                  <a:srgbClr val="4A4541"/>
                </a:solidFill>
              </a:rPr>
              <a:t>2018 HCBS </a:t>
            </a:r>
            <a:r>
              <a:rPr lang="en-US" sz="2000" dirty="0" smtClean="0">
                <a:solidFill>
                  <a:srgbClr val="4A4541"/>
                </a:solidFill>
              </a:rPr>
              <a:t>Conference</a:t>
            </a:r>
          </a:p>
          <a:p>
            <a:pPr>
              <a:spcBef>
                <a:spcPts val="0"/>
              </a:spcBef>
            </a:pPr>
            <a:r>
              <a:rPr lang="en-US" sz="2000" dirty="0" smtClean="0">
                <a:solidFill>
                  <a:srgbClr val="4A4541"/>
                </a:solidFill>
              </a:rPr>
              <a:t>August </a:t>
            </a:r>
            <a:r>
              <a:rPr lang="en-US" sz="2000" dirty="0">
                <a:solidFill>
                  <a:srgbClr val="4A4541"/>
                </a:solidFill>
              </a:rPr>
              <a:t>29, 2018</a:t>
            </a:r>
          </a:p>
          <a:p>
            <a:pPr>
              <a:spcBef>
                <a:spcPts val="0"/>
              </a:spcBef>
            </a:pPr>
            <a:endParaRPr lang="en-US" i="1" dirty="0" smtClean="0">
              <a:solidFill>
                <a:srgbClr val="4A4541"/>
              </a:solidFill>
            </a:endParaRPr>
          </a:p>
        </p:txBody>
      </p:sp>
      <p:sp>
        <p:nvSpPr>
          <p:cNvPr id="2" name="Text Placeholder 1"/>
          <p:cNvSpPr>
            <a:spLocks noGrp="1"/>
          </p:cNvSpPr>
          <p:nvPr>
            <p:ph type="body" sz="quarter" idx="16"/>
          </p:nvPr>
        </p:nvSpPr>
        <p:spPr>
          <a:xfrm>
            <a:off x="4796409" y="3886195"/>
            <a:ext cx="3703277" cy="781040"/>
          </a:xfrm>
        </p:spPr>
        <p:txBody>
          <a:bodyPr/>
          <a:lstStyle/>
          <a:p>
            <a:pPr>
              <a:spcBef>
                <a:spcPts val="0"/>
              </a:spcBef>
            </a:pPr>
            <a:endParaRPr lang="en-US" sz="1800" dirty="0">
              <a:solidFill>
                <a:srgbClr val="4A4541"/>
              </a:solidFill>
            </a:endParaRPr>
          </a:p>
          <a:p>
            <a:pPr>
              <a:spcBef>
                <a:spcPts val="0"/>
              </a:spcBef>
            </a:pPr>
            <a:r>
              <a:rPr lang="en-US" sz="1800" dirty="0">
                <a:solidFill>
                  <a:srgbClr val="4A4541"/>
                </a:solidFill>
              </a:rPr>
              <a:t>Kim Nguyen, PhD </a:t>
            </a:r>
          </a:p>
          <a:p>
            <a:pPr>
              <a:spcBef>
                <a:spcPts val="0"/>
              </a:spcBef>
            </a:pPr>
            <a:r>
              <a:rPr lang="en-US" sz="1800" dirty="0">
                <a:solidFill>
                  <a:srgbClr val="4A4541"/>
                </a:solidFill>
              </a:rPr>
              <a:t>Sarah Downie, MPP</a:t>
            </a:r>
          </a:p>
          <a:p>
            <a:pPr>
              <a:spcBef>
                <a:spcPts val="0"/>
              </a:spcBef>
            </a:pPr>
            <a:r>
              <a:rPr lang="en-US" sz="1800" i="1" dirty="0">
                <a:solidFill>
                  <a:srgbClr val="4A4541"/>
                </a:solidFill>
              </a:rPr>
              <a:t>NORC at the University of Chicago</a:t>
            </a:r>
          </a:p>
        </p:txBody>
      </p:sp>
      <p:pic>
        <p:nvPicPr>
          <p:cNvPr id="7" name="Picture Placeholder 10" descr="This is an aerial view of a crowd of people."/>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1" y="990600"/>
            <a:ext cx="4572000" cy="4343400"/>
          </a:xfrm>
        </p:spPr>
      </p:pic>
    </p:spTree>
    <p:extLst>
      <p:ext uri="{BB962C8B-B14F-4D97-AF65-F5344CB8AC3E}">
        <p14:creationId xmlns:p14="http://schemas.microsoft.com/office/powerpoint/2010/main" val="3156012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Outcome Evaluation</a:t>
            </a:r>
            <a:endParaRPr lang="en-US" dirty="0"/>
          </a:p>
        </p:txBody>
      </p:sp>
      <p:sp>
        <p:nvSpPr>
          <p:cNvPr id="8" name="Content Placeholder 1"/>
          <p:cNvSpPr>
            <a:spLocks noGrp="1"/>
          </p:cNvSpPr>
          <p:nvPr>
            <p:ph sz="quarter" idx="13"/>
          </p:nvPr>
        </p:nvSpPr>
        <p:spPr>
          <a:xfrm>
            <a:off x="0" y="1112542"/>
            <a:ext cx="9144000" cy="304800"/>
          </a:xfrm>
        </p:spPr>
        <p:txBody>
          <a:bodyPr/>
          <a:lstStyle/>
          <a:p>
            <a:r>
              <a:rPr lang="en-US" dirty="0" smtClean="0">
                <a:solidFill>
                  <a:srgbClr val="4A4541"/>
                </a:solidFill>
              </a:rPr>
              <a:t>Upcoming Data Collection</a:t>
            </a:r>
            <a:endParaRPr lang="en-US" dirty="0">
              <a:solidFill>
                <a:srgbClr val="4A4541"/>
              </a:solidFill>
            </a:endParaRPr>
          </a:p>
        </p:txBody>
      </p:sp>
      <p:sp>
        <p:nvSpPr>
          <p:cNvPr id="6" name="Content Placeholder 5"/>
          <p:cNvSpPr>
            <a:spLocks noGrp="1"/>
          </p:cNvSpPr>
          <p:nvPr>
            <p:ph sz="quarter" idx="11"/>
          </p:nvPr>
        </p:nvSpPr>
        <p:spPr>
          <a:xfrm>
            <a:off x="495300" y="1691684"/>
            <a:ext cx="8153400" cy="4419600"/>
          </a:xfrm>
        </p:spPr>
        <p:txBody>
          <a:bodyPr/>
          <a:lstStyle/>
          <a:p>
            <a:pPr>
              <a:spcBef>
                <a:spcPts val="300"/>
              </a:spcBef>
              <a:buClrTx/>
            </a:pPr>
            <a:endParaRPr lang="en-US" sz="1800" dirty="0" smtClean="0">
              <a:solidFill>
                <a:srgbClr val="4A4541"/>
              </a:solidFill>
            </a:endParaRPr>
          </a:p>
          <a:p>
            <a:pPr>
              <a:spcBef>
                <a:spcPts val="300"/>
              </a:spcBef>
              <a:buClrTx/>
            </a:pPr>
            <a:r>
              <a:rPr lang="en-US" sz="1800" dirty="0" smtClean="0">
                <a:solidFill>
                  <a:srgbClr val="4A4541"/>
                </a:solidFill>
              </a:rPr>
              <a:t>Longitudinal Study</a:t>
            </a:r>
          </a:p>
          <a:p>
            <a:pPr>
              <a:spcBef>
                <a:spcPts val="300"/>
              </a:spcBef>
              <a:buClrTx/>
            </a:pPr>
            <a:r>
              <a:rPr lang="en-US" sz="1800" dirty="0" smtClean="0">
                <a:solidFill>
                  <a:srgbClr val="4A4541"/>
                </a:solidFill>
              </a:rPr>
              <a:t>Interviews, Surveys, Focus Groups</a:t>
            </a:r>
          </a:p>
          <a:p>
            <a:pPr>
              <a:spcBef>
                <a:spcPts val="300"/>
              </a:spcBef>
              <a:buClrTx/>
            </a:pPr>
            <a:r>
              <a:rPr lang="en-US" sz="1800" dirty="0" smtClean="0">
                <a:solidFill>
                  <a:srgbClr val="4A4541"/>
                </a:solidFill>
              </a:rPr>
              <a:t>Case Studies</a:t>
            </a:r>
          </a:p>
          <a:p>
            <a:pPr marL="457200" lvl="1" indent="0">
              <a:buClrTx/>
              <a:buNone/>
            </a:pPr>
            <a:endParaRPr lang="en-US" dirty="0">
              <a:solidFill>
                <a:srgbClr val="4A4541"/>
              </a:solidFill>
            </a:endParaRPr>
          </a:p>
        </p:txBody>
      </p:sp>
    </p:spTree>
    <p:extLst>
      <p:ext uri="{BB962C8B-B14F-4D97-AF65-F5344CB8AC3E}">
        <p14:creationId xmlns:p14="http://schemas.microsoft.com/office/powerpoint/2010/main" val="4169466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LTCOP Role in HCBS</a:t>
            </a:r>
          </a:p>
        </p:txBody>
      </p:sp>
    </p:spTree>
    <p:extLst>
      <p:ext uri="{BB962C8B-B14F-4D97-AF65-F5344CB8AC3E}">
        <p14:creationId xmlns:p14="http://schemas.microsoft.com/office/powerpoint/2010/main" val="371481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Served</a:t>
            </a:r>
            <a:endParaRPr lang="en-US" dirty="0"/>
          </a:p>
        </p:txBody>
      </p:sp>
      <p:sp>
        <p:nvSpPr>
          <p:cNvPr id="4" name="Content Placeholder 3"/>
          <p:cNvSpPr>
            <a:spLocks noGrp="1"/>
          </p:cNvSpPr>
          <p:nvPr>
            <p:ph sz="quarter" idx="13"/>
          </p:nvPr>
        </p:nvSpPr>
        <p:spPr/>
        <p:txBody>
          <a:bodyPr/>
          <a:lstStyle/>
          <a:p>
            <a:r>
              <a:rPr lang="en-US" dirty="0" smtClean="0">
                <a:solidFill>
                  <a:srgbClr val="4A4541"/>
                </a:solidFill>
              </a:rPr>
              <a:t>Nursing Homes, Board and Care Homes (Assisted Living and Similar Facilities)</a:t>
            </a:r>
            <a:endParaRPr lang="en-US" dirty="0">
              <a:solidFill>
                <a:srgbClr val="4A4541"/>
              </a:solidFill>
            </a:endParaRPr>
          </a:p>
        </p:txBody>
      </p:sp>
      <p:sp>
        <p:nvSpPr>
          <p:cNvPr id="3" name="Content Placeholder 2"/>
          <p:cNvSpPr>
            <a:spLocks noGrp="1"/>
          </p:cNvSpPr>
          <p:nvPr>
            <p:ph sz="quarter" idx="11"/>
          </p:nvPr>
        </p:nvSpPr>
        <p:spPr>
          <a:xfrm>
            <a:off x="365806" y="1691684"/>
            <a:ext cx="8153400" cy="4419600"/>
          </a:xfrm>
        </p:spPr>
        <p:txBody>
          <a:bodyPr/>
          <a:lstStyle/>
          <a:p>
            <a:pPr>
              <a:buClrTx/>
            </a:pPr>
            <a:r>
              <a:rPr lang="en-US" dirty="0" smtClean="0">
                <a:solidFill>
                  <a:srgbClr val="4A4541"/>
                </a:solidFill>
              </a:rPr>
              <a:t>Federally-mandated population: long-term care facility residents</a:t>
            </a:r>
          </a:p>
          <a:p>
            <a:pPr lvl="1">
              <a:buClrTx/>
            </a:pPr>
            <a:r>
              <a:rPr lang="en-US" sz="2200" dirty="0" smtClean="0">
                <a:solidFill>
                  <a:srgbClr val="4A4541"/>
                </a:solidFill>
              </a:rPr>
              <a:t>OAA requires </a:t>
            </a:r>
            <a:r>
              <a:rPr lang="en-US" sz="2200" dirty="0">
                <a:solidFill>
                  <a:srgbClr val="4A4541"/>
                </a:solidFill>
              </a:rPr>
              <a:t>LTCOP to serve individuals who reside in long-term care facilities—defined as:</a:t>
            </a:r>
          </a:p>
          <a:p>
            <a:pPr lvl="2">
              <a:buClrTx/>
            </a:pPr>
            <a:r>
              <a:rPr lang="en-US" sz="2200" dirty="0" smtClean="0">
                <a:solidFill>
                  <a:srgbClr val="4A4541"/>
                </a:solidFill>
              </a:rPr>
              <a:t>Nursing facilities </a:t>
            </a:r>
          </a:p>
          <a:p>
            <a:pPr lvl="2">
              <a:buClrTx/>
            </a:pPr>
            <a:r>
              <a:rPr lang="en-US" sz="2200" dirty="0" smtClean="0">
                <a:solidFill>
                  <a:srgbClr val="4A4541"/>
                </a:solidFill>
              </a:rPr>
              <a:t>Board and care homes</a:t>
            </a:r>
          </a:p>
          <a:p>
            <a:pPr lvl="2">
              <a:buClrTx/>
            </a:pPr>
            <a:r>
              <a:rPr lang="en-US" sz="2200" dirty="0" smtClean="0">
                <a:solidFill>
                  <a:srgbClr val="4A4541"/>
                </a:solidFill>
              </a:rPr>
              <a:t>Any other adult care home, including an assisted living facility, similar to a nursing facility or board and care facility </a:t>
            </a:r>
          </a:p>
          <a:p>
            <a:pPr marL="914400" lvl="2" indent="0">
              <a:buClrTx/>
              <a:buNone/>
            </a:pPr>
            <a:r>
              <a:rPr lang="en-US" sz="2000" dirty="0" smtClean="0">
                <a:solidFill>
                  <a:srgbClr val="4A4541"/>
                </a:solidFill>
              </a:rPr>
              <a:t>[OAA, Sec. 102(35), Sec. 712]</a:t>
            </a:r>
            <a:endParaRPr lang="en-US" sz="2000" dirty="0">
              <a:solidFill>
                <a:srgbClr val="4A4541"/>
              </a:solidFill>
            </a:endParaRPr>
          </a:p>
        </p:txBody>
      </p:sp>
    </p:spTree>
    <p:extLst>
      <p:ext uri="{BB962C8B-B14F-4D97-AF65-F5344CB8AC3E}">
        <p14:creationId xmlns:p14="http://schemas.microsoft.com/office/powerpoint/2010/main" val="1503914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Served</a:t>
            </a:r>
            <a:endParaRPr lang="en-US" dirty="0"/>
          </a:p>
        </p:txBody>
      </p:sp>
      <p:sp>
        <p:nvSpPr>
          <p:cNvPr id="5" name="Content Placeholder 4"/>
          <p:cNvSpPr>
            <a:spLocks noGrp="1"/>
          </p:cNvSpPr>
          <p:nvPr>
            <p:ph sz="quarter" idx="13"/>
          </p:nvPr>
        </p:nvSpPr>
        <p:spPr/>
        <p:txBody>
          <a:bodyPr/>
          <a:lstStyle/>
          <a:p>
            <a:r>
              <a:rPr lang="en-US" dirty="0" smtClean="0">
                <a:solidFill>
                  <a:srgbClr val="4A4541"/>
                </a:solidFill>
              </a:rPr>
              <a:t>In-Home Services</a:t>
            </a:r>
            <a:endParaRPr lang="en-US" dirty="0">
              <a:solidFill>
                <a:srgbClr val="4A4541"/>
              </a:solidFill>
            </a:endParaRPr>
          </a:p>
        </p:txBody>
      </p:sp>
      <p:sp>
        <p:nvSpPr>
          <p:cNvPr id="3" name="Content Placeholder 2"/>
          <p:cNvSpPr>
            <a:spLocks noGrp="1"/>
          </p:cNvSpPr>
          <p:nvPr>
            <p:ph sz="quarter" idx="11"/>
          </p:nvPr>
        </p:nvSpPr>
        <p:spPr/>
        <p:txBody>
          <a:bodyPr/>
          <a:lstStyle/>
          <a:p>
            <a:pPr>
              <a:buClrTx/>
            </a:pPr>
            <a:r>
              <a:rPr lang="en-US" b="1" dirty="0" smtClean="0">
                <a:solidFill>
                  <a:srgbClr val="4A4541"/>
                </a:solidFill>
              </a:rPr>
              <a:t>17 </a:t>
            </a:r>
            <a:r>
              <a:rPr lang="en-US" b="1" dirty="0" smtClean="0">
                <a:solidFill>
                  <a:srgbClr val="4A4541"/>
                </a:solidFill>
              </a:rPr>
              <a:t>State </a:t>
            </a:r>
            <a:r>
              <a:rPr lang="en-US" b="1" dirty="0" smtClean="0">
                <a:solidFill>
                  <a:srgbClr val="4A4541"/>
                </a:solidFill>
              </a:rPr>
              <a:t>Ombudsmen reported that their programs have </a:t>
            </a:r>
            <a:r>
              <a:rPr lang="en-US" b="1" dirty="0">
                <a:solidFill>
                  <a:srgbClr val="4A4541"/>
                </a:solidFill>
              </a:rPr>
              <a:t>the authority to serve </a:t>
            </a:r>
            <a:r>
              <a:rPr lang="en-US" b="1" dirty="0" smtClean="0">
                <a:solidFill>
                  <a:srgbClr val="4A4541"/>
                </a:solidFill>
              </a:rPr>
              <a:t>individuals who receive long-term care services in their own homes. </a:t>
            </a:r>
          </a:p>
          <a:p>
            <a:pPr lvl="1">
              <a:spcAft>
                <a:spcPts val="1200"/>
              </a:spcAft>
              <a:buClrTx/>
            </a:pPr>
            <a:r>
              <a:rPr lang="en-US" dirty="0" smtClean="0">
                <a:solidFill>
                  <a:srgbClr val="4A4541"/>
                </a:solidFill>
              </a:rPr>
              <a:t>Because the OAA does not authorize the LTCOP to serve individuals who receive serves in their own homes, federal OAA funds cannot be used to serve this population. States use state funds or other sources of funding to serve in-home consumers. </a:t>
            </a:r>
          </a:p>
          <a:p>
            <a:pPr>
              <a:buClrTx/>
            </a:pPr>
            <a:r>
              <a:rPr lang="en-US" dirty="0" smtClean="0">
                <a:solidFill>
                  <a:srgbClr val="4A4541"/>
                </a:solidFill>
              </a:rPr>
              <a:t>As </a:t>
            </a:r>
            <a:r>
              <a:rPr lang="en-US" dirty="0">
                <a:solidFill>
                  <a:srgbClr val="4A4541"/>
                </a:solidFill>
              </a:rPr>
              <a:t>revised in 2016, the OAA authorizes LTCOPs to serve residents who are transitioning from a long-term care facility to a home-care setting “when </a:t>
            </a:r>
            <a:r>
              <a:rPr lang="en-US" dirty="0" smtClean="0">
                <a:solidFill>
                  <a:srgbClr val="4A4541"/>
                </a:solidFill>
              </a:rPr>
              <a:t>feasible.” </a:t>
            </a:r>
            <a:endParaRPr lang="en-US" dirty="0">
              <a:solidFill>
                <a:srgbClr val="4A4541"/>
              </a:solidFill>
            </a:endParaRPr>
          </a:p>
          <a:p>
            <a:pPr marL="1588" indent="0">
              <a:buClrTx/>
              <a:buNone/>
            </a:pPr>
            <a:r>
              <a:rPr lang="en-US" sz="1600" i="1" dirty="0" smtClean="0">
                <a:solidFill>
                  <a:srgbClr val="4A4541"/>
                </a:solidFill>
              </a:rPr>
              <a:t>Sources: SLTCO Survey; OAA Sec. 712(a)(3)(I)</a:t>
            </a:r>
          </a:p>
        </p:txBody>
      </p:sp>
    </p:spTree>
    <p:extLst>
      <p:ext uri="{BB962C8B-B14F-4D97-AF65-F5344CB8AC3E}">
        <p14:creationId xmlns:p14="http://schemas.microsoft.com/office/powerpoint/2010/main" val="799750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Facilities Served</a:t>
            </a:r>
            <a:endParaRPr lang="en-US" dirty="0">
              <a:solidFill>
                <a:srgbClr val="FF0000"/>
              </a:solidFill>
            </a:endParaRPr>
          </a:p>
        </p:txBody>
      </p:sp>
      <p:sp>
        <p:nvSpPr>
          <p:cNvPr id="6" name="Content Placeholder 5"/>
          <p:cNvSpPr>
            <a:spLocks noGrp="1"/>
          </p:cNvSpPr>
          <p:nvPr>
            <p:ph sz="quarter" idx="13"/>
          </p:nvPr>
        </p:nvSpPr>
        <p:spPr/>
        <p:txBody>
          <a:bodyPr/>
          <a:lstStyle/>
          <a:p>
            <a:r>
              <a:rPr lang="en-US" dirty="0" smtClean="0">
                <a:solidFill>
                  <a:srgbClr val="4A4541"/>
                </a:solidFill>
              </a:rPr>
              <a:t>Data: NORS, 2016 </a:t>
            </a:r>
          </a:p>
          <a:p>
            <a:endParaRPr lang="en-US" dirty="0">
              <a:solidFill>
                <a:srgbClr val="4A4541"/>
              </a:solidFill>
            </a:endParaRPr>
          </a:p>
        </p:txBody>
      </p:sp>
      <p:graphicFrame>
        <p:nvGraphicFramePr>
          <p:cNvPr id="4" name="Table 3" descr="This table reports on the number of licensed facilities, beds, and beds per facilities according to NORS 2016. "/>
          <p:cNvGraphicFramePr>
            <a:graphicFrameLocks noGrp="1"/>
          </p:cNvGraphicFramePr>
          <p:nvPr>
            <p:extLst>
              <p:ext uri="{D42A27DB-BD31-4B8C-83A1-F6EECF244321}">
                <p14:modId xmlns:p14="http://schemas.microsoft.com/office/powerpoint/2010/main" val="3294318326"/>
              </p:ext>
            </p:extLst>
          </p:nvPr>
        </p:nvGraphicFramePr>
        <p:xfrm>
          <a:off x="636342" y="1508781"/>
          <a:ext cx="7223682" cy="1510018"/>
        </p:xfrm>
        <a:graphic>
          <a:graphicData uri="http://schemas.openxmlformats.org/drawingml/2006/table">
            <a:tbl>
              <a:tblPr firstRow="1" bandRow="1">
                <a:tableStyleId>{5C22544A-7EE6-4342-B048-85BDC9FD1C3A}</a:tableStyleId>
              </a:tblPr>
              <a:tblGrid>
                <a:gridCol w="2651731"/>
                <a:gridCol w="1554463"/>
                <a:gridCol w="1645902"/>
                <a:gridCol w="1371586"/>
              </a:tblGrid>
              <a:tr h="370840">
                <a:tc>
                  <a:txBody>
                    <a:bodyPr/>
                    <a:lstStyle/>
                    <a:p>
                      <a:r>
                        <a:rPr lang="en-US" dirty="0" smtClean="0"/>
                        <a:t>2016</a:t>
                      </a:r>
                      <a:endParaRPr lang="en-US" dirty="0"/>
                    </a:p>
                  </a:txBody>
                  <a:tcPr/>
                </a:tc>
                <a:tc>
                  <a:txBody>
                    <a:bodyPr/>
                    <a:lstStyle/>
                    <a:p>
                      <a:r>
                        <a:rPr lang="en-US" dirty="0" smtClean="0"/>
                        <a:t>Licensed Facilities</a:t>
                      </a:r>
                      <a:endParaRPr lang="en-US" dirty="0"/>
                    </a:p>
                  </a:txBody>
                  <a:tcPr/>
                </a:tc>
                <a:tc>
                  <a:txBody>
                    <a:bodyPr/>
                    <a:lstStyle/>
                    <a:p>
                      <a:r>
                        <a:rPr lang="en-US" dirty="0" smtClean="0"/>
                        <a:t>Beds </a:t>
                      </a:r>
                      <a:endParaRPr lang="en-US" dirty="0"/>
                    </a:p>
                  </a:txBody>
                  <a:tcPr/>
                </a:tc>
                <a:tc>
                  <a:txBody>
                    <a:bodyPr/>
                    <a:lstStyle/>
                    <a:p>
                      <a:r>
                        <a:rPr lang="en-US" dirty="0" smtClean="0"/>
                        <a:t>Beds</a:t>
                      </a:r>
                      <a:r>
                        <a:rPr lang="en-US" baseline="0" dirty="0" smtClean="0"/>
                        <a:t> Per </a:t>
                      </a:r>
                      <a:r>
                        <a:rPr lang="en-US" dirty="0" smtClean="0"/>
                        <a:t>Facility</a:t>
                      </a:r>
                      <a:endParaRPr lang="en-US" dirty="0"/>
                    </a:p>
                  </a:txBody>
                  <a:tcPr/>
                </a:tc>
              </a:tr>
              <a:tr h="499098">
                <a:tc>
                  <a:txBody>
                    <a:bodyPr/>
                    <a:lstStyle/>
                    <a:p>
                      <a:r>
                        <a:rPr lang="en-US" dirty="0" smtClean="0"/>
                        <a:t>Board</a:t>
                      </a:r>
                      <a:r>
                        <a:rPr lang="en-US" baseline="0" dirty="0" smtClean="0"/>
                        <a:t> and care homes*</a:t>
                      </a:r>
                      <a:endParaRPr lang="en-US" dirty="0"/>
                    </a:p>
                  </a:txBody>
                  <a:tcPr/>
                </a:tc>
                <a:tc>
                  <a:txBody>
                    <a:bodyPr/>
                    <a:lstStyle/>
                    <a:p>
                      <a:r>
                        <a:rPr lang="en-US" dirty="0" smtClean="0"/>
                        <a:t>59,189</a:t>
                      </a:r>
                      <a:endParaRPr lang="en-US" dirty="0"/>
                    </a:p>
                  </a:txBody>
                  <a:tcPr/>
                </a:tc>
                <a:tc>
                  <a:txBody>
                    <a:bodyPr/>
                    <a:lstStyle/>
                    <a:p>
                      <a:r>
                        <a:rPr lang="en-US" dirty="0" smtClean="0"/>
                        <a:t>1.37</a:t>
                      </a:r>
                      <a:r>
                        <a:rPr lang="en-US" baseline="0" dirty="0" smtClean="0"/>
                        <a:t> million</a:t>
                      </a:r>
                      <a:endParaRPr lang="en-US" dirty="0"/>
                    </a:p>
                  </a:txBody>
                  <a:tcPr/>
                </a:tc>
                <a:tc>
                  <a:txBody>
                    <a:bodyPr/>
                    <a:lstStyle/>
                    <a:p>
                      <a:r>
                        <a:rPr lang="en-US" dirty="0" smtClean="0"/>
                        <a:t>23</a:t>
                      </a:r>
                      <a:endParaRPr lang="en-US" dirty="0"/>
                    </a:p>
                  </a:txBody>
                  <a:tcPr/>
                </a:tc>
              </a:tr>
              <a:tr h="370840">
                <a:tc>
                  <a:txBody>
                    <a:bodyPr/>
                    <a:lstStyle/>
                    <a:p>
                      <a:r>
                        <a:rPr lang="en-US" i="1" dirty="0" smtClean="0"/>
                        <a:t>Nursing facilities</a:t>
                      </a:r>
                      <a:endParaRPr lang="en-US" i="1" dirty="0"/>
                    </a:p>
                  </a:txBody>
                  <a:tcPr/>
                </a:tc>
                <a:tc>
                  <a:txBody>
                    <a:bodyPr/>
                    <a:lstStyle/>
                    <a:p>
                      <a:r>
                        <a:rPr lang="en-US" i="1" dirty="0" smtClean="0"/>
                        <a:t>16,372</a:t>
                      </a:r>
                      <a:endParaRPr lang="en-US" i="1" dirty="0"/>
                    </a:p>
                  </a:txBody>
                  <a:tcPr/>
                </a:tc>
                <a:tc>
                  <a:txBody>
                    <a:bodyPr/>
                    <a:lstStyle/>
                    <a:p>
                      <a:r>
                        <a:rPr lang="en-US" i="1" dirty="0" smtClean="0"/>
                        <a:t>1.71 million</a:t>
                      </a:r>
                      <a:endParaRPr lang="en-US" i="1" dirty="0"/>
                    </a:p>
                  </a:txBody>
                  <a:tcPr/>
                </a:tc>
                <a:tc>
                  <a:txBody>
                    <a:bodyPr/>
                    <a:lstStyle/>
                    <a:p>
                      <a:r>
                        <a:rPr lang="en-US" i="1" dirty="0" smtClean="0"/>
                        <a:t>104</a:t>
                      </a:r>
                      <a:endParaRPr lang="en-US" i="1" dirty="0"/>
                    </a:p>
                  </a:txBody>
                  <a:tcPr/>
                </a:tc>
              </a:tr>
            </a:tbl>
          </a:graphicData>
        </a:graphic>
      </p:graphicFrame>
      <p:sp>
        <p:nvSpPr>
          <p:cNvPr id="3" name="Content Placeholder 2"/>
          <p:cNvSpPr>
            <a:spLocks noGrp="1"/>
          </p:cNvSpPr>
          <p:nvPr>
            <p:ph sz="quarter" idx="11"/>
          </p:nvPr>
        </p:nvSpPr>
        <p:spPr>
          <a:xfrm>
            <a:off x="457200" y="3124155"/>
            <a:ext cx="8153400" cy="3048015"/>
          </a:xfrm>
        </p:spPr>
        <p:txBody>
          <a:bodyPr/>
          <a:lstStyle/>
          <a:p>
            <a:pPr>
              <a:buClrTx/>
            </a:pPr>
            <a:r>
              <a:rPr lang="en-US" dirty="0" smtClean="0">
                <a:solidFill>
                  <a:srgbClr val="4A4541"/>
                </a:solidFill>
              </a:rPr>
              <a:t>Over </a:t>
            </a:r>
            <a:r>
              <a:rPr lang="en-US" dirty="0">
                <a:solidFill>
                  <a:srgbClr val="4A4541"/>
                </a:solidFill>
              </a:rPr>
              <a:t>three times more </a:t>
            </a:r>
            <a:r>
              <a:rPr lang="en-US" dirty="0" smtClean="0">
                <a:solidFill>
                  <a:srgbClr val="4A4541"/>
                </a:solidFill>
              </a:rPr>
              <a:t>board and care/assisted living facilities compared to nursing facilities but fewer </a:t>
            </a:r>
            <a:r>
              <a:rPr lang="en-US" dirty="0">
                <a:solidFill>
                  <a:srgbClr val="4A4541"/>
                </a:solidFill>
              </a:rPr>
              <a:t>beds per </a:t>
            </a:r>
            <a:r>
              <a:rPr lang="en-US" dirty="0" smtClean="0">
                <a:solidFill>
                  <a:srgbClr val="4A4541"/>
                </a:solidFill>
              </a:rPr>
              <a:t>facility</a:t>
            </a:r>
            <a:endParaRPr lang="en-US" dirty="0">
              <a:solidFill>
                <a:srgbClr val="4A4541"/>
              </a:solidFill>
            </a:endParaRPr>
          </a:p>
          <a:p>
            <a:pPr>
              <a:buClrTx/>
            </a:pPr>
            <a:r>
              <a:rPr lang="en-US" dirty="0">
                <a:solidFill>
                  <a:srgbClr val="4A4541"/>
                </a:solidFill>
              </a:rPr>
              <a:t>Fewer </a:t>
            </a:r>
            <a:r>
              <a:rPr lang="en-US" dirty="0" smtClean="0">
                <a:solidFill>
                  <a:srgbClr val="4A4541"/>
                </a:solidFill>
              </a:rPr>
              <a:t>board and care/assisted living facility beds </a:t>
            </a:r>
            <a:r>
              <a:rPr lang="en-US" dirty="0">
                <a:solidFill>
                  <a:srgbClr val="4A4541"/>
                </a:solidFill>
              </a:rPr>
              <a:t>overall, but the gap has been narrowing over time</a:t>
            </a:r>
          </a:p>
          <a:p>
            <a:pPr lvl="1">
              <a:buClrTx/>
            </a:pPr>
            <a:r>
              <a:rPr lang="en-US" sz="1800" dirty="0" smtClean="0">
                <a:solidFill>
                  <a:srgbClr val="4A4541"/>
                </a:solidFill>
              </a:rPr>
              <a:t>Nursing facility beds </a:t>
            </a:r>
            <a:r>
              <a:rPr lang="en-US" sz="1800" dirty="0">
                <a:solidFill>
                  <a:srgbClr val="4A4541"/>
                </a:solidFill>
              </a:rPr>
              <a:t>decreased by 2% from 2007 to 2016, while </a:t>
            </a:r>
            <a:r>
              <a:rPr lang="en-US" sz="1800" dirty="0" smtClean="0">
                <a:solidFill>
                  <a:srgbClr val="4A4541"/>
                </a:solidFill>
              </a:rPr>
              <a:t>board and care/assisted living facility </a:t>
            </a:r>
            <a:r>
              <a:rPr lang="en-US" sz="1800" dirty="0">
                <a:solidFill>
                  <a:srgbClr val="4A4541"/>
                </a:solidFill>
              </a:rPr>
              <a:t>beds increased by 23</a:t>
            </a:r>
            <a:r>
              <a:rPr lang="en-US" sz="1800" dirty="0" smtClean="0">
                <a:solidFill>
                  <a:srgbClr val="4A4541"/>
                </a:solidFill>
              </a:rPr>
              <a:t>% </a:t>
            </a:r>
          </a:p>
          <a:p>
            <a:pPr marL="117475" lvl="1" indent="0">
              <a:buClrTx/>
              <a:buNone/>
            </a:pPr>
            <a:r>
              <a:rPr lang="en-US" sz="1600" i="1" dirty="0" smtClean="0">
                <a:solidFill>
                  <a:srgbClr val="4A4541"/>
                </a:solidFill>
              </a:rPr>
              <a:t>*Includes board and care, assisted living, and similar facilities, only those covered by the LTCOP as required by the OAA </a:t>
            </a:r>
            <a:endParaRPr lang="en-US" sz="1800" dirty="0" smtClean="0">
              <a:solidFill>
                <a:srgbClr val="4A4541"/>
              </a:solidFill>
            </a:endParaRPr>
          </a:p>
          <a:p>
            <a:pPr>
              <a:buClrTx/>
            </a:pPr>
            <a:endParaRPr lang="en-US" dirty="0">
              <a:solidFill>
                <a:srgbClr val="4A4541"/>
              </a:solidFill>
            </a:endParaRPr>
          </a:p>
        </p:txBody>
      </p:sp>
    </p:spTree>
    <p:extLst>
      <p:ext uri="{BB962C8B-B14F-4D97-AF65-F5344CB8AC3E}">
        <p14:creationId xmlns:p14="http://schemas.microsoft.com/office/powerpoint/2010/main" val="2750922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Responsibilities</a:t>
            </a:r>
            <a:endParaRPr lang="en-US" dirty="0">
              <a:solidFill>
                <a:srgbClr val="FF0000"/>
              </a:solidFill>
            </a:endParaRPr>
          </a:p>
        </p:txBody>
      </p:sp>
      <p:sp>
        <p:nvSpPr>
          <p:cNvPr id="3" name="Content Placeholder 2"/>
          <p:cNvSpPr>
            <a:spLocks noGrp="1"/>
          </p:cNvSpPr>
          <p:nvPr>
            <p:ph sz="quarter" idx="11"/>
          </p:nvPr>
        </p:nvSpPr>
        <p:spPr/>
        <p:txBody>
          <a:bodyPr/>
          <a:lstStyle/>
          <a:p>
            <a:pPr>
              <a:buClrTx/>
            </a:pPr>
            <a:r>
              <a:rPr lang="en-US" dirty="0" smtClean="0">
                <a:solidFill>
                  <a:srgbClr val="4A4541"/>
                </a:solidFill>
              </a:rPr>
              <a:t>LTCOPs have the same responsibilities in board and care/assisted living facilities as in nursing facilities</a:t>
            </a:r>
          </a:p>
          <a:p>
            <a:pPr>
              <a:buClrTx/>
            </a:pPr>
            <a:r>
              <a:rPr lang="en-US" dirty="0" smtClean="0">
                <a:solidFill>
                  <a:srgbClr val="4A4541"/>
                </a:solidFill>
              </a:rPr>
              <a:t>In some states staff serve all settings, while others have staff dedicated to HCBS settings</a:t>
            </a:r>
          </a:p>
          <a:p>
            <a:pPr>
              <a:buClrTx/>
            </a:pPr>
            <a:r>
              <a:rPr lang="en-US" dirty="0" smtClean="0">
                <a:solidFill>
                  <a:srgbClr val="4A4541"/>
                </a:solidFill>
              </a:rPr>
              <a:t>Regulations governing HCBS settings vary across states. The level of regulation of these settings can impact the ability of Ombudsmen to advocate on behalf of residents</a:t>
            </a:r>
          </a:p>
          <a:p>
            <a:pPr lvl="1">
              <a:buClrTx/>
            </a:pPr>
            <a:r>
              <a:rPr lang="en-US" dirty="0" smtClean="0">
                <a:solidFill>
                  <a:srgbClr val="4A4541"/>
                </a:solidFill>
              </a:rPr>
              <a:t>Federal HCBS settings regulations issued in 2014 are being phased in with full compliance required by March 17, 2022. These regulations impact settings that serve Medicaid beneficiaries.</a:t>
            </a:r>
          </a:p>
          <a:p>
            <a:pPr lvl="1">
              <a:buClrTx/>
            </a:pPr>
            <a:r>
              <a:rPr lang="en-US" dirty="0" smtClean="0">
                <a:solidFill>
                  <a:srgbClr val="4A4541"/>
                </a:solidFill>
              </a:rPr>
              <a:t>Some board and care/similar homes are unlicensed.</a:t>
            </a:r>
            <a:endParaRPr lang="en-US" dirty="0">
              <a:solidFill>
                <a:srgbClr val="4A4541"/>
              </a:solidFill>
            </a:endParaRPr>
          </a:p>
        </p:txBody>
      </p:sp>
    </p:spTree>
    <p:extLst>
      <p:ext uri="{BB962C8B-B14F-4D97-AF65-F5344CB8AC3E}">
        <p14:creationId xmlns:p14="http://schemas.microsoft.com/office/powerpoint/2010/main" val="4054185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t>How do LTCOPs serve HCBS consumers and what are the strengths and challenges?</a:t>
            </a:r>
          </a:p>
        </p:txBody>
      </p:sp>
      <p:sp>
        <p:nvSpPr>
          <p:cNvPr id="3" name="Text Placeholder 1"/>
          <p:cNvSpPr>
            <a:spLocks noGrp="1"/>
          </p:cNvSpPr>
          <p:nvPr>
            <p:ph type="body" sz="quarter" idx="16"/>
          </p:nvPr>
        </p:nvSpPr>
        <p:spPr>
          <a:xfrm>
            <a:off x="741414" y="3886195"/>
            <a:ext cx="3703277" cy="449578"/>
          </a:xfrm>
        </p:spPr>
        <p:txBody>
          <a:bodyPr/>
          <a:lstStyle/>
          <a:p>
            <a:r>
              <a:rPr lang="en-US" dirty="0" smtClean="0">
                <a:solidFill>
                  <a:srgbClr val="4A4541"/>
                </a:solidFill>
              </a:rPr>
              <a:t>Findings from Interviews and Survey of State Long-Term Care Ombudsmen and NORS data</a:t>
            </a:r>
            <a:endParaRPr lang="en-US" dirty="0">
              <a:solidFill>
                <a:srgbClr val="4A4541"/>
              </a:solidFill>
            </a:endParaRPr>
          </a:p>
        </p:txBody>
      </p:sp>
    </p:spTree>
    <p:extLst>
      <p:ext uri="{BB962C8B-B14F-4D97-AF65-F5344CB8AC3E}">
        <p14:creationId xmlns:p14="http://schemas.microsoft.com/office/powerpoint/2010/main" val="2039387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Visits to Board and Care/Assisted Living Facilities</a:t>
            </a:r>
            <a:endParaRPr lang="en-US" dirty="0"/>
          </a:p>
        </p:txBody>
      </p:sp>
      <p:sp>
        <p:nvSpPr>
          <p:cNvPr id="8" name="Content Placeholder 7"/>
          <p:cNvSpPr>
            <a:spLocks noGrp="1"/>
          </p:cNvSpPr>
          <p:nvPr>
            <p:ph sz="quarter" idx="14"/>
          </p:nvPr>
        </p:nvSpPr>
        <p:spPr>
          <a:xfrm>
            <a:off x="457200" y="1036346"/>
            <a:ext cx="8153400" cy="427132"/>
          </a:xfrm>
        </p:spPr>
        <p:txBody>
          <a:bodyPr/>
          <a:lstStyle/>
          <a:p>
            <a:r>
              <a:rPr lang="en-US" sz="1800" i="1" dirty="0">
                <a:solidFill>
                  <a:srgbClr val="4A4541"/>
                </a:solidFill>
              </a:rPr>
              <a:t>Data: SLTCO Survey </a:t>
            </a:r>
          </a:p>
        </p:txBody>
      </p:sp>
      <p:sp>
        <p:nvSpPr>
          <p:cNvPr id="3" name="Content Placeholder 2"/>
          <p:cNvSpPr>
            <a:spLocks noGrp="1"/>
          </p:cNvSpPr>
          <p:nvPr>
            <p:ph sz="quarter" idx="11"/>
          </p:nvPr>
        </p:nvSpPr>
        <p:spPr>
          <a:xfrm>
            <a:off x="457200" y="1346584"/>
            <a:ext cx="8153400" cy="2615810"/>
          </a:xfrm>
        </p:spPr>
        <p:txBody>
          <a:bodyPr/>
          <a:lstStyle/>
          <a:p>
            <a:pPr>
              <a:buClrTx/>
            </a:pPr>
            <a:r>
              <a:rPr lang="en-US" dirty="0">
                <a:solidFill>
                  <a:srgbClr val="4A4541"/>
                </a:solidFill>
              </a:rPr>
              <a:t>State LTCOPs visit board and care/assisted living facilities routinely and/or in response to a complaint </a:t>
            </a:r>
          </a:p>
          <a:p>
            <a:pPr>
              <a:buClrTx/>
            </a:pPr>
            <a:r>
              <a:rPr lang="en-US" dirty="0">
                <a:solidFill>
                  <a:srgbClr val="4A4541"/>
                </a:solidFill>
              </a:rPr>
              <a:t>Half of states visit most or all board and care/assisted living facilities at least quarterly (on average)</a:t>
            </a:r>
          </a:p>
          <a:p>
            <a:pPr marL="0" indent="0">
              <a:buClrTx/>
              <a:buNone/>
            </a:pPr>
            <a:r>
              <a:rPr lang="en-US" sz="2000" i="1" dirty="0">
                <a:solidFill>
                  <a:srgbClr val="4A4541"/>
                </a:solidFill>
              </a:rPr>
              <a:t>Average frequency of visits made to most or all board and care homes by statewide program </a:t>
            </a:r>
          </a:p>
        </p:txBody>
      </p:sp>
      <p:graphicFrame>
        <p:nvGraphicFramePr>
          <p:cNvPr id="11" name="Content Placeholder 10" descr="This table reports on the average number and percent of visits that Ombudsmen programs make to board and care homes. &#10;"/>
          <p:cNvGraphicFramePr>
            <a:graphicFrameLocks noGrp="1"/>
          </p:cNvGraphicFramePr>
          <p:nvPr>
            <p:ph sz="quarter" idx="13"/>
            <p:extLst>
              <p:ext uri="{D42A27DB-BD31-4B8C-83A1-F6EECF244321}">
                <p14:modId xmlns:p14="http://schemas.microsoft.com/office/powerpoint/2010/main" val="612661801"/>
              </p:ext>
            </p:extLst>
          </p:nvPr>
        </p:nvGraphicFramePr>
        <p:xfrm>
          <a:off x="457245" y="3845657"/>
          <a:ext cx="7223726" cy="2402712"/>
        </p:xfrm>
        <a:graphic>
          <a:graphicData uri="http://schemas.openxmlformats.org/drawingml/2006/table">
            <a:tbl>
              <a:tblPr firstRow="1" bandRow="1">
                <a:tableStyleId>{5C22544A-7EE6-4342-B048-85BDC9FD1C3A}</a:tableStyleId>
              </a:tblPr>
              <a:tblGrid>
                <a:gridCol w="2194581"/>
                <a:gridCol w="2743170"/>
                <a:gridCol w="2285975"/>
              </a:tblGrid>
              <a:tr h="400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6E6259"/>
                          </a:solidFill>
                        </a:rPr>
                        <a:t>-</a:t>
                      </a:r>
                    </a:p>
                  </a:txBody>
                  <a:tcPr/>
                </a:tc>
                <a:tc>
                  <a:txBody>
                    <a:bodyPr/>
                    <a:lstStyle/>
                    <a:p>
                      <a:r>
                        <a:rPr lang="en-US" dirty="0" smtClean="0"/>
                        <a:t>Frequency (#</a:t>
                      </a:r>
                      <a:r>
                        <a:rPr lang="en-US" baseline="0" dirty="0" smtClean="0"/>
                        <a:t> of states)</a:t>
                      </a:r>
                      <a:endParaRPr lang="en-US" dirty="0"/>
                    </a:p>
                  </a:txBody>
                  <a:tcPr/>
                </a:tc>
                <a:tc>
                  <a:txBody>
                    <a:bodyPr/>
                    <a:lstStyle/>
                    <a:p>
                      <a:r>
                        <a:rPr lang="en-US" dirty="0" smtClean="0"/>
                        <a:t>Percent</a:t>
                      </a:r>
                      <a:endParaRPr lang="en-US" dirty="0"/>
                    </a:p>
                  </a:txBody>
                  <a:tcPr/>
                </a:tc>
              </a:tr>
              <a:tr h="400452">
                <a:tc>
                  <a:txBody>
                    <a:bodyPr/>
                    <a:lstStyle/>
                    <a:p>
                      <a:r>
                        <a:rPr lang="en-US" dirty="0" smtClean="0"/>
                        <a:t>Monthly</a:t>
                      </a:r>
                      <a:endParaRPr lang="en-US" dirty="0"/>
                    </a:p>
                  </a:txBody>
                  <a:tcPr/>
                </a:tc>
                <a:tc>
                  <a:txBody>
                    <a:bodyPr/>
                    <a:lstStyle/>
                    <a:p>
                      <a:r>
                        <a:rPr lang="en-US" dirty="0" smtClean="0"/>
                        <a:t>9</a:t>
                      </a:r>
                      <a:endParaRPr lang="en-US" dirty="0"/>
                    </a:p>
                  </a:txBody>
                  <a:tcPr/>
                </a:tc>
                <a:tc>
                  <a:txBody>
                    <a:bodyPr/>
                    <a:lstStyle/>
                    <a:p>
                      <a:r>
                        <a:rPr lang="en-US" dirty="0" smtClean="0"/>
                        <a:t>17%</a:t>
                      </a:r>
                      <a:endParaRPr lang="en-US" dirty="0"/>
                    </a:p>
                  </a:txBody>
                  <a:tcPr/>
                </a:tc>
              </a:tr>
              <a:tr h="400452">
                <a:tc>
                  <a:txBody>
                    <a:bodyPr/>
                    <a:lstStyle/>
                    <a:p>
                      <a:r>
                        <a:rPr lang="en-US" dirty="0" smtClean="0"/>
                        <a:t>Quarterly</a:t>
                      </a:r>
                      <a:endParaRPr lang="en-US" dirty="0"/>
                    </a:p>
                  </a:txBody>
                  <a:tcPr/>
                </a:tc>
                <a:tc>
                  <a:txBody>
                    <a:bodyPr/>
                    <a:lstStyle/>
                    <a:p>
                      <a:r>
                        <a:rPr lang="en-US" dirty="0" smtClean="0"/>
                        <a:t>20</a:t>
                      </a:r>
                      <a:endParaRPr lang="en-US" dirty="0"/>
                    </a:p>
                  </a:txBody>
                  <a:tcPr/>
                </a:tc>
                <a:tc>
                  <a:txBody>
                    <a:bodyPr/>
                    <a:lstStyle/>
                    <a:p>
                      <a:r>
                        <a:rPr lang="en-US" dirty="0" smtClean="0"/>
                        <a:t>38%</a:t>
                      </a:r>
                      <a:endParaRPr lang="en-US" dirty="0"/>
                    </a:p>
                  </a:txBody>
                  <a:tcPr/>
                </a:tc>
              </a:tr>
              <a:tr h="400452">
                <a:tc>
                  <a:txBody>
                    <a:bodyPr/>
                    <a:lstStyle/>
                    <a:p>
                      <a:r>
                        <a:rPr lang="en-US" dirty="0" smtClean="0"/>
                        <a:t>Twice a year</a:t>
                      </a:r>
                    </a:p>
                  </a:txBody>
                  <a:tcPr/>
                </a:tc>
                <a:tc>
                  <a:txBody>
                    <a:bodyPr/>
                    <a:lstStyle/>
                    <a:p>
                      <a:r>
                        <a:rPr lang="en-US" dirty="0" smtClean="0"/>
                        <a:t>4</a:t>
                      </a:r>
                      <a:endParaRPr lang="en-US" dirty="0"/>
                    </a:p>
                  </a:txBody>
                  <a:tcPr/>
                </a:tc>
                <a:tc>
                  <a:txBody>
                    <a:bodyPr/>
                    <a:lstStyle/>
                    <a:p>
                      <a:r>
                        <a:rPr lang="en-US" dirty="0" smtClean="0"/>
                        <a:t>8%</a:t>
                      </a:r>
                      <a:endParaRPr lang="en-US" dirty="0"/>
                    </a:p>
                  </a:txBody>
                  <a:tcPr/>
                </a:tc>
              </a:tr>
              <a:tr h="400452">
                <a:tc>
                  <a:txBody>
                    <a:bodyPr/>
                    <a:lstStyle/>
                    <a:p>
                      <a:r>
                        <a:rPr lang="en-US" dirty="0" smtClean="0"/>
                        <a:t>Annually</a:t>
                      </a:r>
                    </a:p>
                  </a:txBody>
                  <a:tcPr/>
                </a:tc>
                <a:tc>
                  <a:txBody>
                    <a:bodyPr/>
                    <a:lstStyle/>
                    <a:p>
                      <a:r>
                        <a:rPr lang="en-US" dirty="0" smtClean="0"/>
                        <a:t>6</a:t>
                      </a:r>
                      <a:endParaRPr lang="en-US" dirty="0"/>
                    </a:p>
                  </a:txBody>
                  <a:tcPr/>
                </a:tc>
                <a:tc>
                  <a:txBody>
                    <a:bodyPr/>
                    <a:lstStyle/>
                    <a:p>
                      <a:r>
                        <a:rPr lang="en-US" dirty="0" smtClean="0"/>
                        <a:t>12%</a:t>
                      </a:r>
                      <a:endParaRPr lang="en-US" dirty="0"/>
                    </a:p>
                  </a:txBody>
                  <a:tcPr/>
                </a:tc>
              </a:tr>
              <a:tr h="400452">
                <a:tc>
                  <a:txBody>
                    <a:bodyPr/>
                    <a:lstStyle/>
                    <a:p>
                      <a:r>
                        <a:rPr lang="en-US" dirty="0" smtClean="0"/>
                        <a:t>Other</a:t>
                      </a:r>
                    </a:p>
                  </a:txBody>
                  <a:tcPr/>
                </a:tc>
                <a:tc>
                  <a:txBody>
                    <a:bodyPr/>
                    <a:lstStyle/>
                    <a:p>
                      <a:r>
                        <a:rPr lang="en-US" dirty="0" smtClean="0"/>
                        <a:t>13</a:t>
                      </a:r>
                      <a:endParaRPr lang="en-US" dirty="0"/>
                    </a:p>
                  </a:txBody>
                  <a:tcPr/>
                </a:tc>
                <a:tc>
                  <a:txBody>
                    <a:bodyPr/>
                    <a:lstStyle/>
                    <a:p>
                      <a:r>
                        <a:rPr lang="en-US" dirty="0" smtClean="0"/>
                        <a:t>25%</a:t>
                      </a:r>
                      <a:endParaRPr lang="en-US" dirty="0"/>
                    </a:p>
                  </a:txBody>
                  <a:tcPr/>
                </a:tc>
              </a:tr>
            </a:tbl>
          </a:graphicData>
        </a:graphic>
      </p:graphicFrame>
    </p:spTree>
    <p:extLst>
      <p:ext uri="{BB962C8B-B14F-4D97-AF65-F5344CB8AC3E}">
        <p14:creationId xmlns:p14="http://schemas.microsoft.com/office/powerpoint/2010/main" val="2222638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Visits to Board and Care/Assisted Living Facilities</a:t>
            </a:r>
          </a:p>
        </p:txBody>
      </p:sp>
      <p:sp>
        <p:nvSpPr>
          <p:cNvPr id="5" name="Content Placeholder 4"/>
          <p:cNvSpPr>
            <a:spLocks noGrp="1"/>
          </p:cNvSpPr>
          <p:nvPr>
            <p:ph sz="quarter" idx="14"/>
          </p:nvPr>
        </p:nvSpPr>
        <p:spPr/>
        <p:txBody>
          <a:bodyPr/>
          <a:lstStyle/>
          <a:p>
            <a:r>
              <a:rPr lang="en-US" dirty="0">
                <a:solidFill>
                  <a:srgbClr val="4A4541"/>
                </a:solidFill>
              </a:rPr>
              <a:t>Data: SLTCO Survey (2018), NORS (2015)</a:t>
            </a:r>
          </a:p>
          <a:p>
            <a:endParaRPr lang="en-US" dirty="0"/>
          </a:p>
        </p:txBody>
      </p:sp>
      <p:sp>
        <p:nvSpPr>
          <p:cNvPr id="3" name="Content Placeholder 2"/>
          <p:cNvSpPr>
            <a:spLocks noGrp="1"/>
          </p:cNvSpPr>
          <p:nvPr>
            <p:ph sz="quarter" idx="11"/>
          </p:nvPr>
        </p:nvSpPr>
        <p:spPr/>
        <p:txBody>
          <a:bodyPr/>
          <a:lstStyle/>
          <a:p>
            <a:pPr>
              <a:buClrTx/>
            </a:pPr>
            <a:r>
              <a:rPr lang="en-US" sz="2000" dirty="0">
                <a:solidFill>
                  <a:srgbClr val="4A4541"/>
                </a:solidFill>
              </a:rPr>
              <a:t>On average, State Ombudsmen do not visit board and care/assisted living facilities as frequently as nursing facilities.</a:t>
            </a:r>
          </a:p>
          <a:p>
            <a:pPr marL="0" indent="0">
              <a:buClrTx/>
              <a:buNone/>
            </a:pPr>
            <a:endParaRPr lang="en-US" sz="2000" dirty="0"/>
          </a:p>
        </p:txBody>
      </p:sp>
      <p:graphicFrame>
        <p:nvGraphicFramePr>
          <p:cNvPr id="6" name="Content Placeholder 10" descr="This table presents State Ombudsmen's reports of their states' visitation goals, their program's ability to visit most facilities on a quarterly basis, and the fequency with which their program is able to make quartlery non-complaint visits to facilities."/>
          <p:cNvGraphicFramePr>
            <a:graphicFrameLocks/>
          </p:cNvGraphicFramePr>
          <p:nvPr>
            <p:extLst>
              <p:ext uri="{D42A27DB-BD31-4B8C-83A1-F6EECF244321}">
                <p14:modId xmlns:p14="http://schemas.microsoft.com/office/powerpoint/2010/main" val="1581425548"/>
              </p:ext>
            </p:extLst>
          </p:nvPr>
        </p:nvGraphicFramePr>
        <p:xfrm>
          <a:off x="421985" y="2331732"/>
          <a:ext cx="8264815" cy="3230880"/>
        </p:xfrm>
        <a:graphic>
          <a:graphicData uri="http://schemas.openxmlformats.org/drawingml/2006/table">
            <a:tbl>
              <a:tblPr firstRow="1" bandRow="1">
                <a:tableStyleId>{5C22544A-7EE6-4342-B048-85BDC9FD1C3A}</a:tableStyleId>
              </a:tblPr>
              <a:tblGrid>
                <a:gridCol w="2377459"/>
                <a:gridCol w="1371585"/>
                <a:gridCol w="1371585"/>
                <a:gridCol w="1554463"/>
                <a:gridCol w="1589723"/>
              </a:tblGrid>
              <a:tr h="400452">
                <a:tc>
                  <a:txBody>
                    <a:bodyPr/>
                    <a:lstStyle/>
                    <a:p>
                      <a:r>
                        <a:rPr lang="en-US" sz="1400" dirty="0" smtClean="0"/>
                        <a:t>Facility types and data sources</a:t>
                      </a:r>
                      <a:endParaRPr lang="en-US" sz="1400" dirty="0"/>
                    </a:p>
                  </a:txBody>
                  <a:tcPr marL="96151" marR="9615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Nursing Homes -Survey</a:t>
                      </a:r>
                    </a:p>
                  </a:txBody>
                  <a:tcPr marL="96151" marR="96151"/>
                </a:tc>
                <a:tc>
                  <a:txBody>
                    <a:bodyPr/>
                    <a:lstStyle/>
                    <a:p>
                      <a:pPr algn="ctr"/>
                      <a:r>
                        <a:rPr lang="en-US" sz="1400" dirty="0" smtClean="0"/>
                        <a:t>Nursing Homes - NORS*</a:t>
                      </a:r>
                      <a:endParaRPr lang="en-US" sz="1400" dirty="0"/>
                    </a:p>
                  </a:txBody>
                  <a:tcPr marL="96151" marR="9615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Board</a:t>
                      </a:r>
                      <a:r>
                        <a:rPr lang="en-US" sz="1400" baseline="0" dirty="0" smtClean="0"/>
                        <a:t> and Care Homes - </a:t>
                      </a:r>
                      <a:r>
                        <a:rPr lang="en-US" sz="1400" dirty="0" smtClean="0"/>
                        <a:t>Survey</a:t>
                      </a:r>
                    </a:p>
                  </a:txBody>
                  <a:tcPr marL="96151" marR="9615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Board</a:t>
                      </a:r>
                      <a:r>
                        <a:rPr lang="en-US" sz="1400" baseline="0" dirty="0" smtClean="0"/>
                        <a:t> and Care Homes - NORS*</a:t>
                      </a:r>
                      <a:endParaRPr lang="en-US" sz="1400" dirty="0" smtClean="0"/>
                    </a:p>
                  </a:txBody>
                  <a:tcPr marL="96151" marR="96151"/>
                </a:tc>
              </a:tr>
              <a:tr h="400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rgbClr val="55565A"/>
                          </a:solidFill>
                          <a:effectLst/>
                          <a:latin typeface="Arial" panose="020B0604020202020204" pitchFamily="34" charset="0"/>
                        </a:rPr>
                        <a:t>Have Statewide goals</a:t>
                      </a:r>
                      <a:endParaRPr kumimoji="0" lang="en-US" sz="1400" b="0" i="0" u="none" strike="noStrike" cap="none" normalizeH="0" baseline="0" dirty="0" smtClean="0">
                        <a:ln>
                          <a:noFill/>
                        </a:ln>
                        <a:solidFill>
                          <a:schemeClr val="tx1"/>
                        </a:solidFill>
                        <a:effectLst/>
                        <a:latin typeface="Arial" panose="020B0604020202020204" pitchFamily="34" charset="0"/>
                      </a:endParaRPr>
                    </a:p>
                    <a:p>
                      <a:endParaRPr lang="en-US" sz="1400" dirty="0"/>
                    </a:p>
                  </a:txBody>
                  <a:tcPr marL="96151" marR="96151"/>
                </a:tc>
                <a:tc>
                  <a:txBody>
                    <a:bodyPr/>
                    <a:lstStyle/>
                    <a:p>
                      <a:pPr algn="ctr"/>
                      <a:r>
                        <a:rPr lang="en-US" sz="1400" dirty="0" smtClean="0"/>
                        <a:t>88%</a:t>
                      </a:r>
                      <a:endParaRPr lang="en-US" sz="1400" dirty="0"/>
                    </a:p>
                  </a:txBody>
                  <a:tcPr marL="96151" marR="96151"/>
                </a:tc>
                <a:tc>
                  <a:txBody>
                    <a:bodyPr/>
                    <a:lstStyle/>
                    <a:p>
                      <a:pPr algn="ctr"/>
                      <a:r>
                        <a:rPr lang="en-US" sz="1400" dirty="0" smtClean="0">
                          <a:solidFill>
                            <a:srgbClr val="EBEAEA"/>
                          </a:solidFill>
                        </a:rPr>
                        <a:t>--</a:t>
                      </a:r>
                      <a:endParaRPr lang="en-US" sz="1400" dirty="0">
                        <a:solidFill>
                          <a:srgbClr val="EBEAEA"/>
                        </a:solidFill>
                      </a:endParaRPr>
                    </a:p>
                  </a:txBody>
                  <a:tcPr marL="96151" marR="96151"/>
                </a:tc>
                <a:tc>
                  <a:txBody>
                    <a:bodyPr/>
                    <a:lstStyle/>
                    <a:p>
                      <a:pPr algn="ctr"/>
                      <a:r>
                        <a:rPr lang="en-US" sz="1400" dirty="0" smtClean="0"/>
                        <a:t>83%</a:t>
                      </a:r>
                      <a:endParaRPr lang="en-US" sz="1400" dirty="0"/>
                    </a:p>
                  </a:txBody>
                  <a:tcPr marL="96151" marR="96151"/>
                </a:tc>
                <a:tc>
                  <a:txBody>
                    <a:bodyPr/>
                    <a:lstStyle/>
                    <a:p>
                      <a:pPr algn="ctr"/>
                      <a:r>
                        <a:rPr lang="en-US" sz="1400" dirty="0" smtClean="0">
                          <a:solidFill>
                            <a:srgbClr val="EBEAEA"/>
                          </a:solidFill>
                        </a:rPr>
                        <a:t>--</a:t>
                      </a:r>
                      <a:endParaRPr lang="en-US" sz="1400" dirty="0">
                        <a:solidFill>
                          <a:srgbClr val="EBEAEA"/>
                        </a:solidFill>
                      </a:endParaRPr>
                    </a:p>
                  </a:txBody>
                  <a:tcPr marL="96151" marR="96151"/>
                </a:tc>
              </a:tr>
              <a:tr h="400452">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rgbClr val="55565A"/>
                          </a:solidFill>
                          <a:effectLst/>
                          <a:latin typeface="Arial" panose="020B0604020202020204" pitchFamily="34" charset="0"/>
                        </a:rPr>
                        <a:t>Goals are at least quarterly</a:t>
                      </a:r>
                      <a:endParaRPr kumimoji="0" lang="en-US" sz="1400" b="0" i="0" u="none" strike="noStrike" cap="none" normalizeH="0" baseline="0" dirty="0" smtClean="0">
                        <a:ln>
                          <a:noFill/>
                        </a:ln>
                        <a:solidFill>
                          <a:schemeClr val="tx1"/>
                        </a:solidFill>
                        <a:effectLst/>
                        <a:latin typeface="Arial" panose="020B0604020202020204" pitchFamily="34" charset="0"/>
                      </a:endParaRPr>
                    </a:p>
                  </a:txBody>
                  <a:tcPr marL="96151" marR="96151"/>
                </a:tc>
                <a:tc>
                  <a:txBody>
                    <a:bodyPr/>
                    <a:lstStyle/>
                    <a:p>
                      <a:pPr algn="ctr"/>
                      <a:r>
                        <a:rPr lang="en-US" sz="1400" dirty="0" smtClean="0"/>
                        <a:t>79%</a:t>
                      </a:r>
                      <a:endParaRPr lang="en-US" sz="1400" dirty="0"/>
                    </a:p>
                  </a:txBody>
                  <a:tcPr marL="96151" marR="96151"/>
                </a:tc>
                <a:tc>
                  <a:txBody>
                    <a:bodyPr/>
                    <a:lstStyle/>
                    <a:p>
                      <a:pPr algn="ctr"/>
                      <a:r>
                        <a:rPr lang="en-US" sz="1400" dirty="0" smtClean="0">
                          <a:solidFill>
                            <a:srgbClr val="D5D3D1"/>
                          </a:solidFill>
                        </a:rPr>
                        <a:t>--</a:t>
                      </a:r>
                      <a:endParaRPr lang="en-US" sz="1400" dirty="0">
                        <a:solidFill>
                          <a:srgbClr val="D5D3D1"/>
                        </a:solidFill>
                      </a:endParaRPr>
                    </a:p>
                  </a:txBody>
                  <a:tcPr marL="96151" marR="96151"/>
                </a:tc>
                <a:tc>
                  <a:txBody>
                    <a:bodyPr/>
                    <a:lstStyle/>
                    <a:p>
                      <a:pPr algn="ctr"/>
                      <a:r>
                        <a:rPr lang="en-US" sz="1400" dirty="0" smtClean="0"/>
                        <a:t>61%</a:t>
                      </a:r>
                      <a:endParaRPr lang="en-US" sz="1400" dirty="0"/>
                    </a:p>
                  </a:txBody>
                  <a:tcPr marL="96151" marR="96151"/>
                </a:tc>
                <a:tc>
                  <a:txBody>
                    <a:bodyPr/>
                    <a:lstStyle/>
                    <a:p>
                      <a:pPr algn="ctr"/>
                      <a:r>
                        <a:rPr lang="en-US" sz="1400" dirty="0" smtClean="0">
                          <a:solidFill>
                            <a:srgbClr val="D5D3D1"/>
                          </a:solidFill>
                        </a:rPr>
                        <a:t>--</a:t>
                      </a:r>
                      <a:endParaRPr lang="en-US" sz="1400" dirty="0">
                        <a:solidFill>
                          <a:srgbClr val="D5D3D1"/>
                        </a:solidFill>
                      </a:endParaRPr>
                    </a:p>
                  </a:txBody>
                  <a:tcPr marL="96151" marR="96151"/>
                </a:tc>
              </a:tr>
              <a:tr h="400452">
                <a:tc>
                  <a:txBody>
                    <a:bodyPr/>
                    <a:lstStyle/>
                    <a:p>
                      <a:pPr lvl="1"/>
                      <a:r>
                        <a:rPr lang="en-US" sz="1400" dirty="0" smtClean="0"/>
                        <a:t>Goals include visits in response to a complaint</a:t>
                      </a:r>
                    </a:p>
                  </a:txBody>
                  <a:tcPr marL="96151" marR="96151"/>
                </a:tc>
                <a:tc>
                  <a:txBody>
                    <a:bodyPr/>
                    <a:lstStyle/>
                    <a:p>
                      <a:pPr algn="ctr"/>
                      <a:r>
                        <a:rPr lang="en-US" sz="1400" dirty="0" smtClean="0"/>
                        <a:t>27%</a:t>
                      </a:r>
                      <a:endParaRPr lang="en-US" sz="1400" dirty="0"/>
                    </a:p>
                  </a:txBody>
                  <a:tcPr marL="96151" marR="96151"/>
                </a:tc>
                <a:tc>
                  <a:txBody>
                    <a:bodyPr/>
                    <a:lstStyle/>
                    <a:p>
                      <a:pPr algn="ctr"/>
                      <a:r>
                        <a:rPr lang="en-US" sz="1400" dirty="0" smtClean="0">
                          <a:solidFill>
                            <a:srgbClr val="EBEAEA"/>
                          </a:solidFill>
                        </a:rPr>
                        <a:t>--</a:t>
                      </a:r>
                      <a:endParaRPr lang="en-US" sz="1400" dirty="0">
                        <a:solidFill>
                          <a:srgbClr val="EBEAEA"/>
                        </a:solidFill>
                      </a:endParaRPr>
                    </a:p>
                  </a:txBody>
                  <a:tcPr marL="96151" marR="96151"/>
                </a:tc>
                <a:tc>
                  <a:txBody>
                    <a:bodyPr/>
                    <a:lstStyle/>
                    <a:p>
                      <a:pPr algn="ctr"/>
                      <a:r>
                        <a:rPr lang="en-US" sz="1400" dirty="0" smtClean="0"/>
                        <a:t>26%</a:t>
                      </a:r>
                      <a:endParaRPr lang="en-US" sz="1400" dirty="0"/>
                    </a:p>
                  </a:txBody>
                  <a:tcPr marL="96151" marR="96151"/>
                </a:tc>
                <a:tc>
                  <a:txBody>
                    <a:bodyPr/>
                    <a:lstStyle/>
                    <a:p>
                      <a:pPr algn="ctr"/>
                      <a:r>
                        <a:rPr lang="en-US" sz="1400" dirty="0" smtClean="0">
                          <a:solidFill>
                            <a:srgbClr val="EBEAEA"/>
                          </a:solidFill>
                        </a:rPr>
                        <a:t>--</a:t>
                      </a:r>
                      <a:endParaRPr lang="en-US" sz="1400" dirty="0">
                        <a:solidFill>
                          <a:srgbClr val="EBEAEA"/>
                        </a:solidFill>
                      </a:endParaRPr>
                    </a:p>
                  </a:txBody>
                  <a:tcPr marL="96151" marR="96151"/>
                </a:tc>
              </a:tr>
              <a:tr h="4004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Ability to visit most or all homes on a quarterly basis, on average</a:t>
                      </a:r>
                      <a:endParaRPr kumimoji="0" lang="en-US" sz="1400" b="0" i="0" u="none" strike="noStrike" cap="none" normalizeH="0" baseline="0" dirty="0" smtClean="0">
                        <a:ln>
                          <a:noFill/>
                        </a:ln>
                        <a:solidFill>
                          <a:schemeClr val="tx1"/>
                        </a:solidFill>
                        <a:effectLst/>
                        <a:latin typeface="Arial" panose="020B0604020202020204" pitchFamily="34" charset="0"/>
                      </a:endParaRPr>
                    </a:p>
                  </a:txBody>
                  <a:tcPr marL="96151" marR="96151"/>
                </a:tc>
                <a:tc>
                  <a:txBody>
                    <a:bodyPr/>
                    <a:lstStyle/>
                    <a:p>
                      <a:pPr algn="ctr"/>
                      <a:r>
                        <a:rPr lang="en-US" sz="1400" dirty="0" smtClean="0"/>
                        <a:t>79%</a:t>
                      </a:r>
                      <a:endParaRPr lang="en-US" sz="1400" dirty="0"/>
                    </a:p>
                  </a:txBody>
                  <a:tcPr marL="96151" marR="9615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67.5%</a:t>
                      </a:r>
                    </a:p>
                    <a:p>
                      <a:pPr algn="ctr"/>
                      <a:endParaRPr lang="en-US" sz="1400" dirty="0"/>
                    </a:p>
                  </a:txBody>
                  <a:tcPr marL="96151" marR="96151"/>
                </a:tc>
                <a:tc>
                  <a:txBody>
                    <a:bodyPr/>
                    <a:lstStyle/>
                    <a:p>
                      <a:pPr algn="ctr"/>
                      <a:r>
                        <a:rPr lang="en-US" sz="1400" dirty="0" smtClean="0"/>
                        <a:t>56%</a:t>
                      </a:r>
                      <a:endParaRPr lang="en-US" sz="1400" dirty="0"/>
                    </a:p>
                  </a:txBody>
                  <a:tcPr marL="96151" marR="96151"/>
                </a:tc>
                <a:tc>
                  <a:txBody>
                    <a:bodyPr/>
                    <a:lstStyle/>
                    <a:p>
                      <a:pPr algn="ctr"/>
                      <a:r>
                        <a:rPr lang="en-US" sz="1400" dirty="0" smtClean="0"/>
                        <a:t>27.5%</a:t>
                      </a:r>
                      <a:endParaRPr lang="en-US" sz="1400" dirty="0"/>
                    </a:p>
                  </a:txBody>
                  <a:tcPr marL="96151" marR="96151"/>
                </a:tc>
              </a:tr>
            </a:tbl>
          </a:graphicData>
        </a:graphic>
      </p:graphicFrame>
      <p:sp>
        <p:nvSpPr>
          <p:cNvPr id="4" name="Content Placeholder 3"/>
          <p:cNvSpPr>
            <a:spLocks noGrp="1"/>
          </p:cNvSpPr>
          <p:nvPr>
            <p:ph sz="quarter" idx="12"/>
          </p:nvPr>
        </p:nvSpPr>
        <p:spPr>
          <a:xfrm>
            <a:off x="457200" y="5714975"/>
            <a:ext cx="8229600" cy="640073"/>
          </a:xfrm>
        </p:spPr>
        <p:txBody>
          <a:bodyPr/>
          <a:lstStyle/>
          <a:p>
            <a:pPr marL="0" indent="0">
              <a:buClrTx/>
              <a:buNone/>
            </a:pPr>
            <a:r>
              <a:rPr lang="en-US" sz="1600" i="1" dirty="0">
                <a:solidFill>
                  <a:srgbClr val="4A4541"/>
                </a:solidFill>
              </a:rPr>
              <a:t>*For the NORS data, percent of facilities visited at least quarterly, not in response to a complaint </a:t>
            </a:r>
          </a:p>
        </p:txBody>
      </p:sp>
    </p:spTree>
    <p:extLst>
      <p:ext uri="{BB962C8B-B14F-4D97-AF65-F5344CB8AC3E}">
        <p14:creationId xmlns:p14="http://schemas.microsoft.com/office/powerpoint/2010/main" val="2526698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Visits to HCBS Settings - Challenges</a:t>
            </a:r>
            <a:endParaRPr lang="en-US" dirty="0"/>
          </a:p>
        </p:txBody>
      </p:sp>
      <p:sp>
        <p:nvSpPr>
          <p:cNvPr id="4" name="Content Placeholder 3"/>
          <p:cNvSpPr>
            <a:spLocks noGrp="1"/>
          </p:cNvSpPr>
          <p:nvPr>
            <p:ph sz="quarter" idx="13"/>
          </p:nvPr>
        </p:nvSpPr>
        <p:spPr/>
        <p:txBody>
          <a:bodyPr/>
          <a:lstStyle/>
          <a:p>
            <a:r>
              <a:rPr lang="en-US" dirty="0" smtClean="0">
                <a:solidFill>
                  <a:srgbClr val="4A4541"/>
                </a:solidFill>
              </a:rPr>
              <a:t>Data: SLTCO Interviews/Survey</a:t>
            </a:r>
            <a:endParaRPr lang="en-US" dirty="0">
              <a:solidFill>
                <a:srgbClr val="4A4541"/>
              </a:solidFill>
            </a:endParaRPr>
          </a:p>
          <a:p>
            <a:endParaRPr lang="en-US" dirty="0" smtClean="0">
              <a:solidFill>
                <a:srgbClr val="4A4541"/>
              </a:solidFill>
            </a:endParaRPr>
          </a:p>
          <a:p>
            <a:endParaRPr lang="en-US" dirty="0">
              <a:solidFill>
                <a:srgbClr val="4A4541"/>
              </a:solidFill>
            </a:endParaRPr>
          </a:p>
        </p:txBody>
      </p:sp>
      <p:sp>
        <p:nvSpPr>
          <p:cNvPr id="3" name="Content Placeholder 2"/>
          <p:cNvSpPr>
            <a:spLocks noGrp="1"/>
          </p:cNvSpPr>
          <p:nvPr>
            <p:ph sz="quarter" idx="11"/>
          </p:nvPr>
        </p:nvSpPr>
        <p:spPr/>
        <p:txBody>
          <a:bodyPr/>
          <a:lstStyle/>
          <a:p>
            <a:pPr marL="284163" lvl="1" indent="-284163">
              <a:spcBef>
                <a:spcPts val="1176"/>
              </a:spcBef>
              <a:buClrTx/>
            </a:pPr>
            <a:r>
              <a:rPr lang="en-US" sz="2400" b="1" dirty="0" smtClean="0">
                <a:solidFill>
                  <a:srgbClr val="4A4541"/>
                </a:solidFill>
                <a:cs typeface="ＭＳ Ｐゴシック" charset="0"/>
              </a:rPr>
              <a:t>Program Capacity: </a:t>
            </a:r>
            <a:r>
              <a:rPr lang="en-US" sz="2400" b="1" dirty="0">
                <a:solidFill>
                  <a:srgbClr val="4A4541"/>
                </a:solidFill>
              </a:rPr>
              <a:t>Regular facility visits limited in many states due to lack of resources </a:t>
            </a:r>
          </a:p>
          <a:p>
            <a:pPr lvl="1">
              <a:buClrTx/>
            </a:pPr>
            <a:r>
              <a:rPr lang="en-US" dirty="0" smtClean="0">
                <a:solidFill>
                  <a:srgbClr val="4A4541"/>
                </a:solidFill>
              </a:rPr>
              <a:t>Many programs </a:t>
            </a:r>
            <a:r>
              <a:rPr lang="en-US" dirty="0">
                <a:solidFill>
                  <a:srgbClr val="4A4541"/>
                </a:solidFill>
              </a:rPr>
              <a:t>struggle to visit all </a:t>
            </a:r>
            <a:r>
              <a:rPr lang="en-US" dirty="0" smtClean="0">
                <a:solidFill>
                  <a:srgbClr val="4A4541"/>
                </a:solidFill>
              </a:rPr>
              <a:t>board and care/assisted living facilities quarterly </a:t>
            </a:r>
            <a:r>
              <a:rPr lang="en-US" dirty="0">
                <a:solidFill>
                  <a:srgbClr val="4A4541"/>
                </a:solidFill>
              </a:rPr>
              <a:t>and to </a:t>
            </a:r>
            <a:r>
              <a:rPr lang="en-US" dirty="0" smtClean="0">
                <a:solidFill>
                  <a:srgbClr val="4A4541"/>
                </a:solidFill>
              </a:rPr>
              <a:t>conduct </a:t>
            </a:r>
            <a:r>
              <a:rPr lang="en-US" dirty="0">
                <a:solidFill>
                  <a:srgbClr val="4A4541"/>
                </a:solidFill>
              </a:rPr>
              <a:t>non-complaint-related </a:t>
            </a:r>
            <a:r>
              <a:rPr lang="en-US" dirty="0" smtClean="0">
                <a:solidFill>
                  <a:srgbClr val="4A4541"/>
                </a:solidFill>
              </a:rPr>
              <a:t>visits.</a:t>
            </a:r>
            <a:r>
              <a:rPr lang="en-US" b="1" dirty="0" smtClean="0">
                <a:solidFill>
                  <a:srgbClr val="4A4541"/>
                </a:solidFill>
              </a:rPr>
              <a:t> </a:t>
            </a:r>
            <a:r>
              <a:rPr lang="en-US" dirty="0" smtClean="0">
                <a:solidFill>
                  <a:srgbClr val="4A4541"/>
                </a:solidFill>
              </a:rPr>
              <a:t>Barriers to regular visits include staffing, and distance </a:t>
            </a:r>
            <a:r>
              <a:rPr lang="en-US" dirty="0">
                <a:solidFill>
                  <a:srgbClr val="4A4541"/>
                </a:solidFill>
              </a:rPr>
              <a:t>of </a:t>
            </a:r>
            <a:r>
              <a:rPr lang="en-US" dirty="0" smtClean="0">
                <a:solidFill>
                  <a:srgbClr val="4A4541"/>
                </a:solidFill>
              </a:rPr>
              <a:t>facilities.</a:t>
            </a:r>
          </a:p>
          <a:p>
            <a:pPr lvl="1">
              <a:buClrTx/>
            </a:pPr>
            <a:r>
              <a:rPr lang="en-US" dirty="0">
                <a:solidFill>
                  <a:srgbClr val="4A4541"/>
                </a:solidFill>
              </a:rPr>
              <a:t>In some cases, </a:t>
            </a:r>
            <a:r>
              <a:rPr lang="en-US" dirty="0" smtClean="0">
                <a:solidFill>
                  <a:srgbClr val="4A4541"/>
                </a:solidFill>
              </a:rPr>
              <a:t>State Ombudsmen reported </a:t>
            </a:r>
            <a:r>
              <a:rPr lang="en-US" dirty="0">
                <a:solidFill>
                  <a:srgbClr val="4A4541"/>
                </a:solidFill>
              </a:rPr>
              <a:t>prioritizing some facility types over </a:t>
            </a:r>
            <a:r>
              <a:rPr lang="en-US" dirty="0" smtClean="0">
                <a:solidFill>
                  <a:srgbClr val="4A4541"/>
                </a:solidFill>
              </a:rPr>
              <a:t>others given limited resources, such </a:t>
            </a:r>
            <a:r>
              <a:rPr lang="en-US" dirty="0">
                <a:solidFill>
                  <a:srgbClr val="4A4541"/>
                </a:solidFill>
              </a:rPr>
              <a:t>as visiting nursing homes more frequently than assisted living </a:t>
            </a:r>
            <a:r>
              <a:rPr lang="en-US" dirty="0" smtClean="0">
                <a:solidFill>
                  <a:srgbClr val="4A4541"/>
                </a:solidFill>
              </a:rPr>
              <a:t>facilities.</a:t>
            </a:r>
            <a:endParaRPr lang="en-US" dirty="0">
              <a:solidFill>
                <a:srgbClr val="4A4541"/>
              </a:solidFill>
            </a:endParaRPr>
          </a:p>
          <a:p>
            <a:pPr lvl="1">
              <a:buClrTx/>
            </a:pPr>
            <a:r>
              <a:rPr lang="en-US" dirty="0" smtClean="0">
                <a:solidFill>
                  <a:srgbClr val="4A4541"/>
                </a:solidFill>
              </a:rPr>
              <a:t>67</a:t>
            </a:r>
            <a:r>
              <a:rPr lang="en-US" dirty="0">
                <a:solidFill>
                  <a:srgbClr val="4A4541"/>
                </a:solidFill>
              </a:rPr>
              <a:t>% of </a:t>
            </a:r>
            <a:r>
              <a:rPr lang="en-US" dirty="0" smtClean="0">
                <a:solidFill>
                  <a:srgbClr val="4A4541"/>
                </a:solidFill>
              </a:rPr>
              <a:t>State Ombudsmen reported that regular board and care/assisted living facility visits not carried out as fully as they would like due to a lack of resources. 50% of State Ombudsmen reported this for nursing home visits.</a:t>
            </a:r>
            <a:endParaRPr lang="en-US" dirty="0">
              <a:solidFill>
                <a:srgbClr val="4A4541"/>
              </a:solidFill>
            </a:endParaRPr>
          </a:p>
          <a:p>
            <a:pPr>
              <a:buClrTx/>
            </a:pPr>
            <a:endParaRPr lang="en-US" dirty="0" smtClean="0">
              <a:solidFill>
                <a:srgbClr val="4A4541"/>
              </a:solidFill>
            </a:endParaRPr>
          </a:p>
          <a:p>
            <a:pPr>
              <a:buClrTx/>
            </a:pPr>
            <a:endParaRPr lang="en-US" dirty="0">
              <a:solidFill>
                <a:srgbClr val="4A4541"/>
              </a:solidFill>
            </a:endParaRPr>
          </a:p>
        </p:txBody>
      </p:sp>
    </p:spTree>
    <p:extLst>
      <p:ext uri="{BB962C8B-B14F-4D97-AF65-F5344CB8AC3E}">
        <p14:creationId xmlns:p14="http://schemas.microsoft.com/office/powerpoint/2010/main" val="735282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National Evaluation of the LTCOP</a:t>
            </a:r>
            <a:endParaRPr lang="en-US" dirty="0"/>
          </a:p>
        </p:txBody>
      </p:sp>
    </p:spTree>
    <p:extLst>
      <p:ext uri="{BB962C8B-B14F-4D97-AF65-F5344CB8AC3E}">
        <p14:creationId xmlns:p14="http://schemas.microsoft.com/office/powerpoint/2010/main" val="1297841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Resolving Complaints in Board and Care/Assisted Living Facilities</a:t>
            </a:r>
            <a:endParaRPr lang="en-US" dirty="0"/>
          </a:p>
        </p:txBody>
      </p:sp>
      <p:sp>
        <p:nvSpPr>
          <p:cNvPr id="5" name="Content Placeholder 3"/>
          <p:cNvSpPr>
            <a:spLocks noGrp="1"/>
          </p:cNvSpPr>
          <p:nvPr>
            <p:ph sz="quarter" idx="13"/>
          </p:nvPr>
        </p:nvSpPr>
        <p:spPr/>
        <p:txBody>
          <a:bodyPr/>
          <a:lstStyle/>
          <a:p>
            <a:r>
              <a:rPr lang="en-US" dirty="0" smtClean="0">
                <a:solidFill>
                  <a:srgbClr val="4A4541"/>
                </a:solidFill>
              </a:rPr>
              <a:t>Data: SLTCO Survey</a:t>
            </a:r>
            <a:endParaRPr lang="en-US" dirty="0">
              <a:solidFill>
                <a:srgbClr val="4A4541"/>
              </a:solidFill>
            </a:endParaRPr>
          </a:p>
        </p:txBody>
      </p:sp>
      <p:sp>
        <p:nvSpPr>
          <p:cNvPr id="3" name="Content Placeholder 2"/>
          <p:cNvSpPr>
            <a:spLocks noGrp="1"/>
          </p:cNvSpPr>
          <p:nvPr>
            <p:ph sz="quarter" idx="11"/>
          </p:nvPr>
        </p:nvSpPr>
        <p:spPr/>
        <p:txBody>
          <a:bodyPr/>
          <a:lstStyle/>
          <a:p>
            <a:pPr>
              <a:buClrTx/>
            </a:pPr>
            <a:r>
              <a:rPr lang="en-US" kern="1200" dirty="0" smtClean="0">
                <a:solidFill>
                  <a:srgbClr val="4A4541"/>
                </a:solidFill>
              </a:rPr>
              <a:t>State </a:t>
            </a:r>
            <a:r>
              <a:rPr lang="en-US" kern="1200" dirty="0">
                <a:solidFill>
                  <a:srgbClr val="4A4541"/>
                </a:solidFill>
              </a:rPr>
              <a:t>Long-Term Care </a:t>
            </a:r>
            <a:r>
              <a:rPr lang="en-US" kern="1200" dirty="0" smtClean="0">
                <a:solidFill>
                  <a:srgbClr val="4A4541"/>
                </a:solidFill>
              </a:rPr>
              <a:t>Ombudsmen were asked about complaint resolution in board and care/assisted living facilities:</a:t>
            </a:r>
          </a:p>
          <a:p>
            <a:pPr lvl="1">
              <a:buClrTx/>
            </a:pPr>
            <a:r>
              <a:rPr lang="en-US" sz="2400" u="sng" kern="1200" dirty="0" smtClean="0">
                <a:solidFill>
                  <a:srgbClr val="4A4541"/>
                </a:solidFill>
              </a:rPr>
              <a:t>most </a:t>
            </a:r>
            <a:r>
              <a:rPr lang="en-US" sz="2400" u="sng" kern="1200" dirty="0">
                <a:solidFill>
                  <a:srgbClr val="4A4541"/>
                </a:solidFill>
              </a:rPr>
              <a:t>effective </a:t>
            </a:r>
            <a:r>
              <a:rPr lang="en-US" sz="2400" u="sng" kern="1200" dirty="0" smtClean="0">
                <a:solidFill>
                  <a:srgbClr val="4A4541"/>
                </a:solidFill>
              </a:rPr>
              <a:t>at resolving</a:t>
            </a:r>
            <a:r>
              <a:rPr lang="en-US" sz="2400" kern="1200" dirty="0" smtClean="0">
                <a:solidFill>
                  <a:srgbClr val="4A4541"/>
                </a:solidFill>
              </a:rPr>
              <a:t>: </a:t>
            </a:r>
            <a:r>
              <a:rPr lang="en-US" sz="2400" kern="1200" dirty="0">
                <a:solidFill>
                  <a:srgbClr val="4A4541"/>
                </a:solidFill>
              </a:rPr>
              <a:t>“Autonomy, choice, preference, exercise of rights, privacy</a:t>
            </a:r>
            <a:r>
              <a:rPr lang="en-US" sz="2400" kern="1200" dirty="0" smtClean="0">
                <a:solidFill>
                  <a:srgbClr val="4A4541"/>
                </a:solidFill>
              </a:rPr>
              <a:t>” </a:t>
            </a:r>
            <a:r>
              <a:rPr lang="en-US" sz="2400" kern="1200" dirty="0" smtClean="0">
                <a:solidFill>
                  <a:srgbClr val="4A4541"/>
                </a:solidFill>
                <a:cs typeface="ＭＳ Ｐゴシック" charset="0"/>
              </a:rPr>
              <a:t>- </a:t>
            </a:r>
            <a:r>
              <a:rPr lang="en-US" sz="2400" kern="1200" dirty="0">
                <a:solidFill>
                  <a:srgbClr val="4A4541"/>
                </a:solidFill>
                <a:cs typeface="ＭＳ Ｐゴシック" charset="0"/>
              </a:rPr>
              <a:t>54</a:t>
            </a:r>
            <a:r>
              <a:rPr lang="en-US" sz="2400" kern="1200" dirty="0" smtClean="0">
                <a:solidFill>
                  <a:srgbClr val="4A4541"/>
                </a:solidFill>
                <a:cs typeface="ＭＳ Ｐゴシック" charset="0"/>
              </a:rPr>
              <a:t>%</a:t>
            </a:r>
            <a:endParaRPr lang="en-US" sz="2400" kern="1200" dirty="0">
              <a:solidFill>
                <a:srgbClr val="4A4541"/>
              </a:solidFill>
              <a:cs typeface="ＭＳ Ｐゴシック" charset="0"/>
            </a:endParaRPr>
          </a:p>
          <a:p>
            <a:pPr lvl="1">
              <a:buClrTx/>
            </a:pPr>
            <a:r>
              <a:rPr lang="en-US" sz="2400" u="sng" kern="1200" dirty="0">
                <a:solidFill>
                  <a:srgbClr val="4A4541"/>
                </a:solidFill>
              </a:rPr>
              <a:t>most </a:t>
            </a:r>
            <a:r>
              <a:rPr lang="en-US" sz="2400" u="sng" kern="1200" dirty="0" smtClean="0">
                <a:solidFill>
                  <a:srgbClr val="4A4541"/>
                </a:solidFill>
              </a:rPr>
              <a:t>challenging to resolve</a:t>
            </a:r>
            <a:r>
              <a:rPr lang="en-US" sz="2400" kern="1200" dirty="0" smtClean="0">
                <a:solidFill>
                  <a:srgbClr val="4A4541"/>
                </a:solidFill>
              </a:rPr>
              <a:t>: </a:t>
            </a:r>
            <a:r>
              <a:rPr lang="en-US" sz="2400" kern="1200" dirty="0">
                <a:solidFill>
                  <a:srgbClr val="4A4541"/>
                </a:solidFill>
              </a:rPr>
              <a:t>“Admission, transfer, discharge, eviction” </a:t>
            </a:r>
            <a:r>
              <a:rPr lang="en-US" sz="2400" kern="1200" dirty="0" smtClean="0">
                <a:solidFill>
                  <a:srgbClr val="4A4541"/>
                </a:solidFill>
              </a:rPr>
              <a:t>–  </a:t>
            </a:r>
            <a:r>
              <a:rPr lang="en-US" sz="2400" kern="1200" dirty="0">
                <a:solidFill>
                  <a:srgbClr val="4A4541"/>
                </a:solidFill>
                <a:cs typeface="ＭＳ Ｐゴシック" charset="0"/>
              </a:rPr>
              <a:t>40</a:t>
            </a:r>
            <a:r>
              <a:rPr lang="en-US" sz="2400" kern="1200" dirty="0" smtClean="0">
                <a:solidFill>
                  <a:srgbClr val="4A4541"/>
                </a:solidFill>
                <a:cs typeface="ＭＳ Ｐゴシック" charset="0"/>
              </a:rPr>
              <a:t>%</a:t>
            </a:r>
            <a:endParaRPr lang="en-US" sz="2400" kern="1200" dirty="0">
              <a:solidFill>
                <a:srgbClr val="4A4541"/>
              </a:solidFill>
              <a:cs typeface="ＭＳ Ｐゴシック" charset="0"/>
            </a:endParaRPr>
          </a:p>
          <a:p>
            <a:pPr lvl="1">
              <a:buClrTx/>
            </a:pPr>
            <a:r>
              <a:rPr lang="en-US" sz="2400" u="sng" kern="1200" dirty="0">
                <a:solidFill>
                  <a:srgbClr val="4A4541"/>
                </a:solidFill>
              </a:rPr>
              <a:t>t</a:t>
            </a:r>
            <a:r>
              <a:rPr lang="en-US" sz="2400" u="sng" kern="1200" dirty="0" smtClean="0">
                <a:solidFill>
                  <a:srgbClr val="4A4541"/>
                </a:solidFill>
              </a:rPr>
              <a:t>akes up most of program’s time</a:t>
            </a:r>
            <a:r>
              <a:rPr lang="en-US" sz="2400" kern="1200" dirty="0" smtClean="0">
                <a:solidFill>
                  <a:srgbClr val="4A4541"/>
                </a:solidFill>
              </a:rPr>
              <a:t>: </a:t>
            </a:r>
            <a:r>
              <a:rPr lang="en-US" sz="2400" kern="1200" dirty="0">
                <a:solidFill>
                  <a:srgbClr val="4A4541"/>
                </a:solidFill>
              </a:rPr>
              <a:t>“Admission, transfer, discharge, eviction</a:t>
            </a:r>
            <a:r>
              <a:rPr lang="en-US" sz="2400" kern="1200" dirty="0" smtClean="0">
                <a:solidFill>
                  <a:srgbClr val="4A4541"/>
                </a:solidFill>
              </a:rPr>
              <a:t>” </a:t>
            </a:r>
            <a:r>
              <a:rPr lang="en-US" sz="2400" kern="1200" dirty="0">
                <a:solidFill>
                  <a:srgbClr val="4A4541"/>
                </a:solidFill>
                <a:cs typeface="ＭＳ Ｐゴシック" charset="0"/>
              </a:rPr>
              <a:t>AND</a:t>
            </a:r>
            <a:r>
              <a:rPr lang="en-US" sz="2400" kern="1200" dirty="0" smtClean="0">
                <a:solidFill>
                  <a:srgbClr val="4A4541"/>
                </a:solidFill>
              </a:rPr>
              <a:t> </a:t>
            </a:r>
            <a:r>
              <a:rPr lang="en-US" sz="2400" kern="1200" dirty="0">
                <a:solidFill>
                  <a:srgbClr val="4A4541"/>
                </a:solidFill>
              </a:rPr>
              <a:t>“Autonomy, choice, preference, exercise of rights, privacy</a:t>
            </a:r>
            <a:r>
              <a:rPr lang="en-US" sz="2400" kern="1200" dirty="0" smtClean="0">
                <a:solidFill>
                  <a:srgbClr val="4A4541"/>
                </a:solidFill>
              </a:rPr>
              <a:t>”</a:t>
            </a:r>
            <a:r>
              <a:rPr lang="en-US" sz="2400" kern="1200" dirty="0">
                <a:solidFill>
                  <a:srgbClr val="4A4541"/>
                </a:solidFill>
                <a:cs typeface="ＭＳ Ｐゴシック" charset="0"/>
              </a:rPr>
              <a:t>– each </a:t>
            </a:r>
            <a:r>
              <a:rPr lang="en-US" sz="2400" kern="1200" dirty="0" smtClean="0">
                <a:solidFill>
                  <a:srgbClr val="4A4541"/>
                </a:solidFill>
                <a:cs typeface="ＭＳ Ｐゴシック" charset="0"/>
              </a:rPr>
              <a:t>31%</a:t>
            </a:r>
            <a:endParaRPr lang="en-US" sz="2400" kern="1200" dirty="0">
              <a:solidFill>
                <a:srgbClr val="4A4541"/>
              </a:solidFill>
              <a:cs typeface="ＭＳ Ｐゴシック" charset="0"/>
            </a:endParaRPr>
          </a:p>
          <a:p>
            <a:pPr>
              <a:buClrTx/>
            </a:pPr>
            <a:endParaRPr lang="en-US" kern="1200" dirty="0">
              <a:solidFill>
                <a:srgbClr val="4A4541"/>
              </a:solidFill>
            </a:endParaRPr>
          </a:p>
          <a:p>
            <a:pPr>
              <a:buClrTx/>
            </a:pPr>
            <a:endParaRPr lang="en-US" dirty="0">
              <a:solidFill>
                <a:srgbClr val="4A4541"/>
              </a:solidFill>
            </a:endParaRPr>
          </a:p>
        </p:txBody>
      </p:sp>
    </p:spTree>
    <p:extLst>
      <p:ext uri="{BB962C8B-B14F-4D97-AF65-F5344CB8AC3E}">
        <p14:creationId xmlns:p14="http://schemas.microsoft.com/office/powerpoint/2010/main" val="2199160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Complaints – Board and Care/Assisted Living Facilities</a:t>
            </a:r>
            <a:endParaRPr lang="en-US" dirty="0"/>
          </a:p>
        </p:txBody>
      </p:sp>
      <p:sp>
        <p:nvSpPr>
          <p:cNvPr id="4" name="Content Placeholder 3"/>
          <p:cNvSpPr>
            <a:spLocks noGrp="1"/>
          </p:cNvSpPr>
          <p:nvPr>
            <p:ph sz="quarter" idx="13"/>
          </p:nvPr>
        </p:nvSpPr>
        <p:spPr/>
        <p:txBody>
          <a:bodyPr/>
          <a:lstStyle/>
          <a:p>
            <a:r>
              <a:rPr lang="en-US" dirty="0" smtClean="0">
                <a:solidFill>
                  <a:srgbClr val="4A4541"/>
                </a:solidFill>
              </a:rPr>
              <a:t>Data: SLTCO Survey</a:t>
            </a:r>
            <a:endParaRPr lang="en-US" dirty="0">
              <a:solidFill>
                <a:srgbClr val="4A4541"/>
              </a:solidFill>
            </a:endParaRPr>
          </a:p>
        </p:txBody>
      </p:sp>
      <p:graphicFrame>
        <p:nvGraphicFramePr>
          <p:cNvPr id="5" name="Content Placeholder 4" descr="This table shows the types of complaints that the Ombudsman program received in board and care settings, based on NORS 2016 data. The table also presents State Ombudsmen's reports of the types of complaints that their programs were most effective at resolving, which were most challenging, and which take the most time. &#10;"/>
          <p:cNvGraphicFramePr>
            <a:graphicFrameLocks noGrp="1"/>
          </p:cNvGraphicFramePr>
          <p:nvPr>
            <p:ph sz="quarter" idx="11"/>
            <p:extLst>
              <p:ext uri="{D42A27DB-BD31-4B8C-83A1-F6EECF244321}">
                <p14:modId xmlns:p14="http://schemas.microsoft.com/office/powerpoint/2010/main" val="299751147"/>
              </p:ext>
            </p:extLst>
          </p:nvPr>
        </p:nvGraphicFramePr>
        <p:xfrm>
          <a:off x="182927" y="1527175"/>
          <a:ext cx="8778144" cy="4975860"/>
        </p:xfrm>
        <a:graphic>
          <a:graphicData uri="http://schemas.openxmlformats.org/drawingml/2006/table">
            <a:tbl>
              <a:tblPr firstRow="1" bandRow="1">
                <a:tableStyleId>{5C22544A-7EE6-4342-B048-85BDC9FD1C3A}</a:tableStyleId>
              </a:tblPr>
              <a:tblGrid>
                <a:gridCol w="3931878"/>
                <a:gridCol w="1097268"/>
                <a:gridCol w="1280146"/>
                <a:gridCol w="1280146"/>
                <a:gridCol w="1188706"/>
              </a:tblGrid>
              <a:tr h="370840">
                <a:tc>
                  <a:txBody>
                    <a:bodyPr/>
                    <a:lstStyle/>
                    <a:p>
                      <a:r>
                        <a:rPr lang="en-US" dirty="0" smtClean="0"/>
                        <a:t>Broad Complaint Categories</a:t>
                      </a:r>
                      <a:endParaRPr lang="en-US" dirty="0"/>
                    </a:p>
                  </a:txBody>
                  <a:tcPr/>
                </a:tc>
                <a:tc>
                  <a:txBody>
                    <a:bodyPr/>
                    <a:lstStyle/>
                    <a:p>
                      <a:pPr algn="ctr"/>
                      <a:r>
                        <a:rPr lang="en-US" sz="1400" dirty="0" smtClean="0"/>
                        <a:t>NORS 2016</a:t>
                      </a:r>
                      <a:endParaRPr lang="en-US" sz="1400" dirty="0"/>
                    </a:p>
                  </a:txBody>
                  <a:tcPr anchor="ctr"/>
                </a:tc>
                <a:tc>
                  <a:txBody>
                    <a:bodyPr/>
                    <a:lstStyle/>
                    <a:p>
                      <a:pPr algn="ctr"/>
                      <a:r>
                        <a:rPr lang="en-US" sz="1400" dirty="0" smtClean="0"/>
                        <a:t>Most Effective</a:t>
                      </a:r>
                      <a:endParaRPr lang="en-US" sz="1400" dirty="0"/>
                    </a:p>
                  </a:txBody>
                  <a:tcPr anchor="ctr"/>
                </a:tc>
                <a:tc>
                  <a:txBody>
                    <a:bodyPr/>
                    <a:lstStyle/>
                    <a:p>
                      <a:pPr algn="ctr"/>
                      <a:r>
                        <a:rPr lang="en-US" sz="1400" dirty="0" smtClean="0"/>
                        <a:t>Most Challenging</a:t>
                      </a:r>
                      <a:endParaRPr lang="en-US" sz="1400" dirty="0"/>
                    </a:p>
                  </a:txBody>
                  <a:tcPr anchor="ctr"/>
                </a:tc>
                <a:tc>
                  <a:txBody>
                    <a:bodyPr/>
                    <a:lstStyle/>
                    <a:p>
                      <a:pPr algn="ctr"/>
                      <a:r>
                        <a:rPr lang="en-US" sz="1400" dirty="0" smtClean="0"/>
                        <a:t>Takes up</a:t>
                      </a:r>
                      <a:r>
                        <a:rPr lang="en-US" sz="1400" baseline="0" dirty="0" smtClean="0"/>
                        <a:t> Most Time</a:t>
                      </a:r>
                      <a:endParaRPr lang="en-US" sz="1400" dirty="0"/>
                    </a:p>
                  </a:txBody>
                  <a:tcPr anchor="ctr"/>
                </a:tc>
              </a:tr>
              <a:tr h="370840">
                <a:tc>
                  <a:txBody>
                    <a:bodyPr/>
                    <a:lstStyle/>
                    <a:p>
                      <a:pPr marL="0" algn="l" defTabSz="914400" rtl="0" eaLnBrk="1" fontAlgn="t" latinLnBrk="0" hangingPunct="1"/>
                      <a:r>
                        <a:rPr lang="en-US" sz="1800" kern="1200" dirty="0" smtClean="0">
                          <a:solidFill>
                            <a:srgbClr val="4A4541"/>
                          </a:solidFill>
                          <a:latin typeface="+mn-lt"/>
                          <a:ea typeface="+mn-ea"/>
                          <a:cs typeface="+mn-cs"/>
                        </a:rPr>
                        <a:t>Care</a:t>
                      </a:r>
                      <a:endParaRPr lang="en-US" sz="1800" kern="1200" dirty="0">
                        <a:solidFill>
                          <a:srgbClr val="4A4541"/>
                        </a:solidFill>
                        <a:latin typeface="+mn-lt"/>
                        <a:ea typeface="+mn-ea"/>
                        <a:cs typeface="+mn-cs"/>
                      </a:endParaRPr>
                    </a:p>
                  </a:txBody>
                  <a:tcPr marL="9525" marR="9525" marT="9525" marB="0"/>
                </a:tc>
                <a:tc>
                  <a:txBody>
                    <a:bodyPr/>
                    <a:lstStyle/>
                    <a:p>
                      <a:pPr algn="ctr"/>
                      <a:r>
                        <a:rPr lang="en-US" sz="1200" dirty="0" smtClean="0">
                          <a:solidFill>
                            <a:srgbClr val="4A4541"/>
                          </a:solidFill>
                        </a:rPr>
                        <a:t>18%</a:t>
                      </a:r>
                      <a:endParaRPr lang="en-US" sz="1200" dirty="0">
                        <a:solidFill>
                          <a:srgbClr val="4A4541"/>
                        </a:solidFill>
                      </a:endParaRPr>
                    </a:p>
                  </a:txBody>
                  <a:tcPr anchor="ctr"/>
                </a:tc>
                <a:tc>
                  <a:txBody>
                    <a:bodyPr/>
                    <a:lstStyle/>
                    <a:p>
                      <a:pPr algn="ctr"/>
                      <a:r>
                        <a:rPr lang="en-US" sz="1200" dirty="0" smtClean="0">
                          <a:solidFill>
                            <a:srgbClr val="4A4541"/>
                          </a:solidFill>
                        </a:rPr>
                        <a:t>12%</a:t>
                      </a:r>
                      <a:endParaRPr lang="en-US" sz="1200" dirty="0">
                        <a:solidFill>
                          <a:srgbClr val="4A4541"/>
                        </a:solidFill>
                      </a:endParaRPr>
                    </a:p>
                  </a:txBody>
                  <a:tcPr anchor="ctr"/>
                </a:tc>
                <a:tc>
                  <a:txBody>
                    <a:bodyPr/>
                    <a:lstStyle/>
                    <a:p>
                      <a:pPr algn="ctr"/>
                      <a:r>
                        <a:rPr lang="en-US" sz="1200" dirty="0" smtClean="0">
                          <a:solidFill>
                            <a:srgbClr val="4A4541"/>
                          </a:solidFill>
                        </a:rPr>
                        <a:t>13%</a:t>
                      </a:r>
                      <a:endParaRPr lang="en-US" sz="1200" dirty="0">
                        <a:solidFill>
                          <a:srgbClr val="4A4541"/>
                        </a:solidFill>
                      </a:endParaRPr>
                    </a:p>
                  </a:txBody>
                  <a:tcPr anchor="ctr"/>
                </a:tc>
                <a:tc>
                  <a:txBody>
                    <a:bodyPr/>
                    <a:lstStyle/>
                    <a:p>
                      <a:pPr algn="ctr"/>
                      <a:r>
                        <a:rPr lang="en-US" sz="1200" dirty="0" smtClean="0">
                          <a:solidFill>
                            <a:srgbClr val="4A4541"/>
                          </a:solidFill>
                        </a:rPr>
                        <a:t>15%</a:t>
                      </a:r>
                      <a:endParaRPr lang="en-US" sz="1200" dirty="0">
                        <a:solidFill>
                          <a:srgbClr val="4A4541"/>
                        </a:solidFill>
                      </a:endParaRPr>
                    </a:p>
                  </a:txBody>
                  <a:tcPr anchor="ctr"/>
                </a:tc>
              </a:tr>
              <a:tr h="370840">
                <a:tc>
                  <a:txBody>
                    <a:bodyPr/>
                    <a:lstStyle/>
                    <a:p>
                      <a:pPr marL="0" algn="l" defTabSz="914400" rtl="0" eaLnBrk="1" fontAlgn="t" latinLnBrk="0" hangingPunct="1"/>
                      <a:r>
                        <a:rPr lang="en-US" sz="1800" kern="1200" dirty="0" smtClean="0">
                          <a:solidFill>
                            <a:srgbClr val="4A4541"/>
                          </a:solidFill>
                          <a:latin typeface="+mn-lt"/>
                          <a:ea typeface="+mn-ea"/>
                          <a:cs typeface="+mn-cs"/>
                        </a:rPr>
                        <a:t>Environment</a:t>
                      </a:r>
                      <a:endParaRPr lang="en-US" sz="1800" kern="1200" dirty="0">
                        <a:solidFill>
                          <a:srgbClr val="4A4541"/>
                        </a:solidFill>
                        <a:latin typeface="+mn-lt"/>
                        <a:ea typeface="+mn-ea"/>
                        <a:cs typeface="+mn-cs"/>
                      </a:endParaRPr>
                    </a:p>
                  </a:txBody>
                  <a:tcPr marL="9525" marR="9525" marT="9525" marB="0"/>
                </a:tc>
                <a:tc>
                  <a:txBody>
                    <a:bodyPr/>
                    <a:lstStyle/>
                    <a:p>
                      <a:pPr algn="ctr"/>
                      <a:r>
                        <a:rPr lang="en-US" sz="1200" dirty="0" smtClean="0">
                          <a:solidFill>
                            <a:srgbClr val="4A4541"/>
                          </a:solidFill>
                        </a:rPr>
                        <a:t>13%</a:t>
                      </a:r>
                      <a:endParaRPr lang="en-US" sz="1200" dirty="0">
                        <a:solidFill>
                          <a:srgbClr val="4A4541"/>
                        </a:solidFill>
                      </a:endParaRPr>
                    </a:p>
                  </a:txBody>
                  <a:tcPr anchor="ctr"/>
                </a:tc>
                <a:tc>
                  <a:txBody>
                    <a:bodyPr/>
                    <a:lstStyle/>
                    <a:p>
                      <a:pPr algn="ctr"/>
                      <a:r>
                        <a:rPr lang="en-US" sz="1200" dirty="0" smtClean="0">
                          <a:solidFill>
                            <a:srgbClr val="4A4541"/>
                          </a:solidFill>
                        </a:rPr>
                        <a:t>0%</a:t>
                      </a:r>
                      <a:endParaRPr lang="en-US" sz="1200" dirty="0">
                        <a:solidFill>
                          <a:srgbClr val="4A4541"/>
                        </a:solidFill>
                      </a:endParaRPr>
                    </a:p>
                  </a:txBody>
                  <a:tcPr anchor="ctr"/>
                </a:tc>
                <a:tc>
                  <a:txBody>
                    <a:bodyPr/>
                    <a:lstStyle/>
                    <a:p>
                      <a:pPr algn="ctr"/>
                      <a:r>
                        <a:rPr lang="en-US" sz="1200" dirty="0" smtClean="0">
                          <a:solidFill>
                            <a:srgbClr val="4A4541"/>
                          </a:solidFill>
                        </a:rPr>
                        <a:t>0%</a:t>
                      </a:r>
                      <a:endParaRPr lang="en-US" sz="1200" dirty="0">
                        <a:solidFill>
                          <a:srgbClr val="4A4541"/>
                        </a:solidFill>
                      </a:endParaRPr>
                    </a:p>
                  </a:txBody>
                  <a:tcPr anchor="ctr"/>
                </a:tc>
                <a:tc>
                  <a:txBody>
                    <a:bodyPr/>
                    <a:lstStyle/>
                    <a:p>
                      <a:pPr algn="ctr"/>
                      <a:r>
                        <a:rPr lang="en-US" sz="1200" dirty="0" smtClean="0">
                          <a:solidFill>
                            <a:srgbClr val="4A4541"/>
                          </a:solidFill>
                        </a:rPr>
                        <a:t>2%</a:t>
                      </a:r>
                      <a:endParaRPr lang="en-US" sz="1200" dirty="0">
                        <a:solidFill>
                          <a:srgbClr val="4A4541"/>
                        </a:solidFill>
                      </a:endParaRPr>
                    </a:p>
                  </a:txBody>
                  <a:tcPr anchor="ctr"/>
                </a:tc>
              </a:tr>
              <a:tr h="370840">
                <a:tc>
                  <a:txBody>
                    <a:bodyPr/>
                    <a:lstStyle/>
                    <a:p>
                      <a:pPr marL="0" algn="l" defTabSz="914400" rtl="0" eaLnBrk="1" fontAlgn="t" latinLnBrk="0" hangingPunct="1"/>
                      <a:r>
                        <a:rPr lang="en-US" sz="1800" kern="1200" dirty="0" smtClean="0">
                          <a:solidFill>
                            <a:srgbClr val="4A4541"/>
                          </a:solidFill>
                          <a:latin typeface="+mn-lt"/>
                          <a:ea typeface="+mn-ea"/>
                          <a:cs typeface="+mn-cs"/>
                        </a:rPr>
                        <a:t>Autonomy, choice, preference, exercise of rights, privacy</a:t>
                      </a:r>
                      <a:endParaRPr lang="en-US" sz="1800" kern="1200" dirty="0">
                        <a:solidFill>
                          <a:srgbClr val="4A4541"/>
                        </a:solidFill>
                        <a:latin typeface="+mn-lt"/>
                        <a:ea typeface="+mn-ea"/>
                        <a:cs typeface="+mn-cs"/>
                      </a:endParaRPr>
                    </a:p>
                  </a:txBody>
                  <a:tcPr marL="9525" marR="9525" marT="9525" marB="0"/>
                </a:tc>
                <a:tc>
                  <a:txBody>
                    <a:bodyPr/>
                    <a:lstStyle/>
                    <a:p>
                      <a:pPr algn="ctr"/>
                      <a:r>
                        <a:rPr lang="en-US" sz="1200" dirty="0" smtClean="0">
                          <a:solidFill>
                            <a:srgbClr val="4A4541"/>
                          </a:solidFill>
                        </a:rPr>
                        <a:t>11%</a:t>
                      </a:r>
                      <a:endParaRPr lang="en-US" sz="1200" dirty="0">
                        <a:solidFill>
                          <a:srgbClr val="4A4541"/>
                        </a:solidFill>
                      </a:endParaRPr>
                    </a:p>
                  </a:txBody>
                  <a:tcPr anchor="ctr"/>
                </a:tc>
                <a:tc>
                  <a:txBody>
                    <a:bodyPr/>
                    <a:lstStyle/>
                    <a:p>
                      <a:pPr algn="ctr"/>
                      <a:r>
                        <a:rPr lang="en-US" sz="1200" dirty="0" smtClean="0">
                          <a:solidFill>
                            <a:srgbClr val="4A4541"/>
                          </a:solidFill>
                        </a:rPr>
                        <a:t>54%</a:t>
                      </a:r>
                      <a:endParaRPr lang="en-US" sz="1200" dirty="0">
                        <a:solidFill>
                          <a:srgbClr val="4A4541"/>
                        </a:solidFill>
                      </a:endParaRPr>
                    </a:p>
                  </a:txBody>
                  <a:tcPr anchor="ctr"/>
                </a:tc>
                <a:tc>
                  <a:txBody>
                    <a:bodyPr/>
                    <a:lstStyle/>
                    <a:p>
                      <a:pPr algn="ctr"/>
                      <a:r>
                        <a:rPr lang="en-US" sz="1200" dirty="0" smtClean="0">
                          <a:solidFill>
                            <a:srgbClr val="4A4541"/>
                          </a:solidFill>
                        </a:rPr>
                        <a:t>8%</a:t>
                      </a:r>
                      <a:endParaRPr lang="en-US" sz="1200" dirty="0">
                        <a:solidFill>
                          <a:srgbClr val="4A4541"/>
                        </a:solidFill>
                      </a:endParaRPr>
                    </a:p>
                  </a:txBody>
                  <a:tcPr anchor="ctr"/>
                </a:tc>
                <a:tc>
                  <a:txBody>
                    <a:bodyPr/>
                    <a:lstStyle/>
                    <a:p>
                      <a:pPr algn="ctr"/>
                      <a:r>
                        <a:rPr lang="en-US" sz="1200" dirty="0" smtClean="0">
                          <a:solidFill>
                            <a:srgbClr val="4A4541"/>
                          </a:solidFill>
                        </a:rPr>
                        <a:t>31%</a:t>
                      </a:r>
                      <a:endParaRPr lang="en-US" sz="1200" dirty="0">
                        <a:solidFill>
                          <a:srgbClr val="4A4541"/>
                        </a:solidFill>
                      </a:endParaRPr>
                    </a:p>
                  </a:txBody>
                  <a:tcPr anchor="ctr"/>
                </a:tc>
              </a:tr>
              <a:tr h="370840">
                <a:tc>
                  <a:txBody>
                    <a:bodyPr/>
                    <a:lstStyle/>
                    <a:p>
                      <a:pPr marL="0" algn="l" defTabSz="914400" rtl="0" eaLnBrk="1" fontAlgn="t" latinLnBrk="0" hangingPunct="1"/>
                      <a:r>
                        <a:rPr lang="fr-FR" sz="1800" kern="1200" dirty="0" smtClean="0">
                          <a:solidFill>
                            <a:srgbClr val="4A4541"/>
                          </a:solidFill>
                          <a:latin typeface="+mn-lt"/>
                          <a:ea typeface="+mn-ea"/>
                          <a:cs typeface="+mn-cs"/>
                        </a:rPr>
                        <a:t>Abuse</a:t>
                      </a:r>
                      <a:r>
                        <a:rPr lang="fr-FR" sz="1800" kern="1200" dirty="0">
                          <a:solidFill>
                            <a:srgbClr val="4A4541"/>
                          </a:solidFill>
                          <a:latin typeface="+mn-lt"/>
                          <a:ea typeface="+mn-ea"/>
                          <a:cs typeface="+mn-cs"/>
                        </a:rPr>
                        <a:t>, </a:t>
                      </a:r>
                      <a:r>
                        <a:rPr lang="fr-FR" sz="1800" kern="1200" dirty="0" err="1">
                          <a:solidFill>
                            <a:srgbClr val="4A4541"/>
                          </a:solidFill>
                          <a:latin typeface="+mn-lt"/>
                          <a:ea typeface="+mn-ea"/>
                          <a:cs typeface="+mn-cs"/>
                        </a:rPr>
                        <a:t>gross</a:t>
                      </a:r>
                      <a:r>
                        <a:rPr lang="fr-FR" sz="1800" kern="1200" dirty="0">
                          <a:solidFill>
                            <a:srgbClr val="4A4541"/>
                          </a:solidFill>
                          <a:latin typeface="+mn-lt"/>
                          <a:ea typeface="+mn-ea"/>
                          <a:cs typeface="+mn-cs"/>
                        </a:rPr>
                        <a:t> </a:t>
                      </a:r>
                      <a:r>
                        <a:rPr lang="fr-FR" sz="1800" kern="1200" dirty="0" err="1">
                          <a:solidFill>
                            <a:srgbClr val="4A4541"/>
                          </a:solidFill>
                          <a:latin typeface="+mn-lt"/>
                          <a:ea typeface="+mn-ea"/>
                          <a:cs typeface="+mn-cs"/>
                        </a:rPr>
                        <a:t>neglect</a:t>
                      </a:r>
                      <a:r>
                        <a:rPr lang="fr-FR" sz="1800" kern="1200" dirty="0">
                          <a:solidFill>
                            <a:srgbClr val="4A4541"/>
                          </a:solidFill>
                          <a:latin typeface="+mn-lt"/>
                          <a:ea typeface="+mn-ea"/>
                          <a:cs typeface="+mn-cs"/>
                        </a:rPr>
                        <a:t>, exploitation</a:t>
                      </a:r>
                    </a:p>
                  </a:txBody>
                  <a:tcPr marL="9525" marR="9525" marT="9525" marB="0"/>
                </a:tc>
                <a:tc>
                  <a:txBody>
                    <a:bodyPr/>
                    <a:lstStyle/>
                    <a:p>
                      <a:pPr algn="ctr"/>
                      <a:r>
                        <a:rPr lang="en-US" sz="1200" dirty="0" smtClean="0">
                          <a:solidFill>
                            <a:srgbClr val="4A4541"/>
                          </a:solidFill>
                        </a:rPr>
                        <a:t>8%</a:t>
                      </a:r>
                      <a:endParaRPr lang="en-US" sz="1200" dirty="0">
                        <a:solidFill>
                          <a:srgbClr val="4A4541"/>
                        </a:solidFill>
                      </a:endParaRPr>
                    </a:p>
                  </a:txBody>
                  <a:tcPr anchor="ctr"/>
                </a:tc>
                <a:tc>
                  <a:txBody>
                    <a:bodyPr/>
                    <a:lstStyle/>
                    <a:p>
                      <a:pPr algn="ctr"/>
                      <a:r>
                        <a:rPr lang="en-US" sz="1200" dirty="0" smtClean="0">
                          <a:solidFill>
                            <a:srgbClr val="4A4541"/>
                          </a:solidFill>
                        </a:rPr>
                        <a:t>2%</a:t>
                      </a:r>
                      <a:endParaRPr lang="en-US" sz="1200" dirty="0">
                        <a:solidFill>
                          <a:srgbClr val="4A4541"/>
                        </a:solidFill>
                      </a:endParaRPr>
                    </a:p>
                  </a:txBody>
                  <a:tcPr anchor="ctr"/>
                </a:tc>
                <a:tc>
                  <a:txBody>
                    <a:bodyPr/>
                    <a:lstStyle/>
                    <a:p>
                      <a:pPr algn="ctr"/>
                      <a:r>
                        <a:rPr lang="en-US" sz="1200" dirty="0" smtClean="0">
                          <a:solidFill>
                            <a:srgbClr val="4A4541"/>
                          </a:solidFill>
                        </a:rPr>
                        <a:t>4%</a:t>
                      </a:r>
                      <a:endParaRPr lang="en-US" sz="1200" dirty="0">
                        <a:solidFill>
                          <a:srgbClr val="4A4541"/>
                        </a:solidFill>
                      </a:endParaRPr>
                    </a:p>
                  </a:txBody>
                  <a:tcPr anchor="ctr"/>
                </a:tc>
                <a:tc>
                  <a:txBody>
                    <a:bodyPr/>
                    <a:lstStyle/>
                    <a:p>
                      <a:pPr algn="ctr"/>
                      <a:r>
                        <a:rPr lang="en-US" sz="1200" dirty="0" smtClean="0">
                          <a:solidFill>
                            <a:srgbClr val="4A4541"/>
                          </a:solidFill>
                        </a:rPr>
                        <a:t>6%</a:t>
                      </a:r>
                      <a:endParaRPr lang="en-US" sz="1200" dirty="0">
                        <a:solidFill>
                          <a:srgbClr val="4A4541"/>
                        </a:solidFill>
                      </a:endParaRPr>
                    </a:p>
                  </a:txBody>
                  <a:tcPr anchor="ctr"/>
                </a:tc>
              </a:tr>
              <a:tr h="370840">
                <a:tc>
                  <a:txBody>
                    <a:bodyPr/>
                    <a:lstStyle/>
                    <a:p>
                      <a:pPr marL="0" algn="l" defTabSz="914400" rtl="0" eaLnBrk="1" fontAlgn="t" latinLnBrk="0" hangingPunct="1"/>
                      <a:r>
                        <a:rPr lang="en-US" sz="1800" kern="1200" dirty="0" smtClean="0">
                          <a:solidFill>
                            <a:srgbClr val="4A4541"/>
                          </a:solidFill>
                          <a:latin typeface="+mn-lt"/>
                          <a:ea typeface="+mn-ea"/>
                          <a:cs typeface="+mn-cs"/>
                        </a:rPr>
                        <a:t>Dietary</a:t>
                      </a:r>
                      <a:endParaRPr lang="en-US" sz="1800" kern="1200" dirty="0">
                        <a:solidFill>
                          <a:srgbClr val="4A4541"/>
                        </a:solidFill>
                        <a:latin typeface="+mn-lt"/>
                        <a:ea typeface="+mn-ea"/>
                        <a:cs typeface="+mn-cs"/>
                      </a:endParaRPr>
                    </a:p>
                  </a:txBody>
                  <a:tcPr marL="9525" marR="9525" marT="9525" marB="0"/>
                </a:tc>
                <a:tc>
                  <a:txBody>
                    <a:bodyPr/>
                    <a:lstStyle/>
                    <a:p>
                      <a:pPr algn="ctr"/>
                      <a:r>
                        <a:rPr lang="en-US" sz="1200" dirty="0" smtClean="0">
                          <a:solidFill>
                            <a:srgbClr val="4A4541"/>
                          </a:solidFill>
                        </a:rPr>
                        <a:t>7%</a:t>
                      </a:r>
                      <a:endParaRPr lang="en-US" sz="1200" dirty="0">
                        <a:solidFill>
                          <a:srgbClr val="4A4541"/>
                        </a:solidFill>
                      </a:endParaRPr>
                    </a:p>
                  </a:txBody>
                  <a:tcPr anchor="ctr"/>
                </a:tc>
                <a:tc>
                  <a:txBody>
                    <a:bodyPr/>
                    <a:lstStyle/>
                    <a:p>
                      <a:pPr algn="ctr"/>
                      <a:r>
                        <a:rPr lang="en-US" sz="1200" b="0" dirty="0" smtClean="0">
                          <a:solidFill>
                            <a:srgbClr val="4A4541"/>
                          </a:solidFill>
                        </a:rPr>
                        <a:t>4</a:t>
                      </a:r>
                      <a:r>
                        <a:rPr lang="en-US" sz="1200" dirty="0" smtClean="0">
                          <a:solidFill>
                            <a:srgbClr val="4A4541"/>
                          </a:solidFill>
                        </a:rPr>
                        <a:t>%</a:t>
                      </a:r>
                      <a:endParaRPr lang="en-US" sz="1200" dirty="0">
                        <a:solidFill>
                          <a:srgbClr val="4A4541"/>
                        </a:solidFill>
                      </a:endParaRPr>
                    </a:p>
                  </a:txBody>
                  <a:tcPr anchor="ctr"/>
                </a:tc>
                <a:tc>
                  <a:txBody>
                    <a:bodyPr/>
                    <a:lstStyle/>
                    <a:p>
                      <a:pPr algn="ctr"/>
                      <a:r>
                        <a:rPr lang="en-US" sz="1200" dirty="0" smtClean="0">
                          <a:solidFill>
                            <a:srgbClr val="4A4541"/>
                          </a:solidFill>
                        </a:rPr>
                        <a:t>0%</a:t>
                      </a:r>
                      <a:endParaRPr lang="en-US" sz="1200" dirty="0">
                        <a:solidFill>
                          <a:srgbClr val="4A4541"/>
                        </a:solidFill>
                      </a:endParaRPr>
                    </a:p>
                  </a:txBody>
                  <a:tcPr anchor="ctr"/>
                </a:tc>
                <a:tc>
                  <a:txBody>
                    <a:bodyPr/>
                    <a:lstStyle/>
                    <a:p>
                      <a:pPr algn="ctr"/>
                      <a:r>
                        <a:rPr lang="en-US" sz="1200" dirty="0" smtClean="0">
                          <a:solidFill>
                            <a:srgbClr val="4A4541"/>
                          </a:solidFill>
                        </a:rPr>
                        <a:t>2%</a:t>
                      </a:r>
                      <a:endParaRPr lang="en-US" sz="1200" dirty="0">
                        <a:solidFill>
                          <a:srgbClr val="4A4541"/>
                        </a:solidFill>
                      </a:endParaRPr>
                    </a:p>
                  </a:txBody>
                  <a:tcPr anchor="ctr"/>
                </a:tc>
              </a:tr>
              <a:tr h="370840">
                <a:tc>
                  <a:txBody>
                    <a:bodyPr/>
                    <a:lstStyle/>
                    <a:p>
                      <a:pPr marL="0" algn="l" defTabSz="914400" rtl="0" eaLnBrk="1" fontAlgn="t" latinLnBrk="0" hangingPunct="1"/>
                      <a:r>
                        <a:rPr lang="en-US" sz="1800" kern="1200" dirty="0" smtClean="0">
                          <a:solidFill>
                            <a:srgbClr val="4A4541"/>
                          </a:solidFill>
                          <a:latin typeface="+mn-lt"/>
                          <a:ea typeface="+mn-ea"/>
                          <a:cs typeface="+mn-cs"/>
                        </a:rPr>
                        <a:t>Admission</a:t>
                      </a:r>
                      <a:r>
                        <a:rPr lang="en-US" sz="1800" kern="1200" dirty="0">
                          <a:solidFill>
                            <a:srgbClr val="4A4541"/>
                          </a:solidFill>
                          <a:latin typeface="+mn-lt"/>
                          <a:ea typeface="+mn-ea"/>
                          <a:cs typeface="+mn-cs"/>
                        </a:rPr>
                        <a:t>, transfer, discharge, eviction</a:t>
                      </a:r>
                    </a:p>
                  </a:txBody>
                  <a:tcPr marL="9525" marR="9525" marT="9525" marB="0"/>
                </a:tc>
                <a:tc>
                  <a:txBody>
                    <a:bodyPr/>
                    <a:lstStyle/>
                    <a:p>
                      <a:pPr algn="ctr"/>
                      <a:r>
                        <a:rPr lang="en-US" sz="1200" dirty="0" smtClean="0">
                          <a:solidFill>
                            <a:srgbClr val="4A4541"/>
                          </a:solidFill>
                        </a:rPr>
                        <a:t>6%</a:t>
                      </a:r>
                      <a:endParaRPr lang="en-US" sz="1200" dirty="0">
                        <a:solidFill>
                          <a:srgbClr val="4A4541"/>
                        </a:solidFill>
                      </a:endParaRPr>
                    </a:p>
                  </a:txBody>
                  <a:tcPr anchor="ctr"/>
                </a:tc>
                <a:tc>
                  <a:txBody>
                    <a:bodyPr/>
                    <a:lstStyle/>
                    <a:p>
                      <a:pPr algn="ctr"/>
                      <a:r>
                        <a:rPr lang="en-US" sz="1200" dirty="0" smtClean="0">
                          <a:solidFill>
                            <a:srgbClr val="4A4541"/>
                          </a:solidFill>
                        </a:rPr>
                        <a:t>8%</a:t>
                      </a:r>
                      <a:endParaRPr lang="en-US" sz="1200" dirty="0">
                        <a:solidFill>
                          <a:srgbClr val="4A4541"/>
                        </a:solidFill>
                      </a:endParaRPr>
                    </a:p>
                  </a:txBody>
                  <a:tcPr anchor="ctr"/>
                </a:tc>
                <a:tc>
                  <a:txBody>
                    <a:bodyPr/>
                    <a:lstStyle/>
                    <a:p>
                      <a:pPr algn="ctr"/>
                      <a:r>
                        <a:rPr lang="en-US" sz="1200" dirty="0" smtClean="0">
                          <a:solidFill>
                            <a:srgbClr val="4A4541"/>
                          </a:solidFill>
                        </a:rPr>
                        <a:t>40%</a:t>
                      </a:r>
                      <a:endParaRPr lang="en-US" sz="1200" dirty="0">
                        <a:solidFill>
                          <a:srgbClr val="4A4541"/>
                        </a:solidFill>
                      </a:endParaRPr>
                    </a:p>
                  </a:txBody>
                  <a:tcPr anchor="ctr"/>
                </a:tc>
                <a:tc>
                  <a:txBody>
                    <a:bodyPr/>
                    <a:lstStyle/>
                    <a:p>
                      <a:pPr algn="ctr"/>
                      <a:r>
                        <a:rPr lang="en-US" sz="1200" dirty="0" smtClean="0">
                          <a:solidFill>
                            <a:srgbClr val="4A4541"/>
                          </a:solidFill>
                        </a:rPr>
                        <a:t>31%</a:t>
                      </a:r>
                      <a:endParaRPr lang="en-US" sz="1200" dirty="0">
                        <a:solidFill>
                          <a:srgbClr val="4A4541"/>
                        </a:solidFill>
                      </a:endParaRPr>
                    </a:p>
                  </a:txBody>
                  <a:tcPr anchor="ctr"/>
                </a:tc>
              </a:tr>
              <a:tr h="370840">
                <a:tc>
                  <a:txBody>
                    <a:bodyPr/>
                    <a:lstStyle/>
                    <a:p>
                      <a:r>
                        <a:rPr lang="en-US" dirty="0" smtClean="0">
                          <a:solidFill>
                            <a:srgbClr val="4A4541"/>
                          </a:solidFill>
                        </a:rPr>
                        <a:t>Activities and social services</a:t>
                      </a:r>
                      <a:endParaRPr lang="en-US" dirty="0">
                        <a:solidFill>
                          <a:srgbClr val="4A4541"/>
                        </a:solidFill>
                      </a:endParaRPr>
                    </a:p>
                  </a:txBody>
                  <a:tcPr marL="9525" marR="9525" marT="9525" marB="0"/>
                </a:tc>
                <a:tc>
                  <a:txBody>
                    <a:bodyPr/>
                    <a:lstStyle/>
                    <a:p>
                      <a:pPr algn="ctr"/>
                      <a:r>
                        <a:rPr lang="en-US" sz="1200" dirty="0" smtClean="0">
                          <a:solidFill>
                            <a:srgbClr val="4A4541"/>
                          </a:solidFill>
                        </a:rPr>
                        <a:t>6%</a:t>
                      </a:r>
                      <a:endParaRPr lang="en-US" sz="1200" dirty="0">
                        <a:solidFill>
                          <a:srgbClr val="4A4541"/>
                        </a:solidFill>
                      </a:endParaRPr>
                    </a:p>
                  </a:txBody>
                  <a:tcPr anchor="ctr"/>
                </a:tc>
                <a:tc>
                  <a:txBody>
                    <a:bodyPr/>
                    <a:lstStyle/>
                    <a:p>
                      <a:pPr algn="ctr"/>
                      <a:r>
                        <a:rPr lang="en-US" sz="1200" dirty="0" smtClean="0">
                          <a:solidFill>
                            <a:srgbClr val="4A4541"/>
                          </a:solidFill>
                        </a:rPr>
                        <a:t>4%</a:t>
                      </a:r>
                      <a:endParaRPr lang="en-US" sz="1200" dirty="0">
                        <a:solidFill>
                          <a:srgbClr val="4A4541"/>
                        </a:solidFill>
                      </a:endParaRPr>
                    </a:p>
                  </a:txBody>
                  <a:tcPr anchor="ctr"/>
                </a:tc>
                <a:tc>
                  <a:txBody>
                    <a:bodyPr/>
                    <a:lstStyle/>
                    <a:p>
                      <a:pPr algn="ctr"/>
                      <a:r>
                        <a:rPr lang="en-US" sz="1200" dirty="0" smtClean="0">
                          <a:solidFill>
                            <a:srgbClr val="4A4541"/>
                          </a:solidFill>
                        </a:rPr>
                        <a:t>0%</a:t>
                      </a:r>
                      <a:endParaRPr lang="en-US" sz="1200" dirty="0">
                        <a:solidFill>
                          <a:srgbClr val="4A4541"/>
                        </a:solidFill>
                      </a:endParaRPr>
                    </a:p>
                  </a:txBody>
                  <a:tcPr anchor="ctr"/>
                </a:tc>
                <a:tc>
                  <a:txBody>
                    <a:bodyPr/>
                    <a:lstStyle/>
                    <a:p>
                      <a:pPr algn="ctr"/>
                      <a:r>
                        <a:rPr lang="en-US" sz="1200" dirty="0" smtClean="0">
                          <a:solidFill>
                            <a:srgbClr val="4A4541"/>
                          </a:solidFill>
                        </a:rPr>
                        <a:t>0%</a:t>
                      </a:r>
                      <a:endParaRPr lang="en-US" sz="1200" dirty="0">
                        <a:solidFill>
                          <a:srgbClr val="4A4541"/>
                        </a:solidFill>
                      </a:endParaRPr>
                    </a:p>
                  </a:txBody>
                  <a:tcPr anchor="ctr"/>
                </a:tc>
              </a:tr>
              <a:tr h="370840">
                <a:tc>
                  <a:txBody>
                    <a:bodyPr/>
                    <a:lstStyle/>
                    <a:p>
                      <a:pPr marL="0" algn="l" defTabSz="914400" rtl="0" eaLnBrk="1" fontAlgn="t" latinLnBrk="0" hangingPunct="1"/>
                      <a:r>
                        <a:rPr lang="en-US" sz="1800" kern="1200" dirty="0" smtClean="0">
                          <a:solidFill>
                            <a:srgbClr val="4A4541"/>
                          </a:solidFill>
                          <a:latin typeface="+mn-lt"/>
                          <a:ea typeface="+mn-ea"/>
                          <a:cs typeface="+mn-cs"/>
                        </a:rPr>
                        <a:t>Staffing</a:t>
                      </a:r>
                      <a:endParaRPr lang="en-US" sz="1800" kern="1200" dirty="0">
                        <a:solidFill>
                          <a:srgbClr val="4A4541"/>
                        </a:solidFill>
                        <a:latin typeface="+mn-lt"/>
                        <a:ea typeface="+mn-ea"/>
                        <a:cs typeface="+mn-cs"/>
                      </a:endParaRPr>
                    </a:p>
                  </a:txBody>
                  <a:tcPr marL="9525" marR="9525" marT="9525" marB="0"/>
                </a:tc>
                <a:tc>
                  <a:txBody>
                    <a:bodyPr/>
                    <a:lstStyle/>
                    <a:p>
                      <a:pPr algn="ctr"/>
                      <a:r>
                        <a:rPr lang="en-US" sz="1200" dirty="0" smtClean="0">
                          <a:solidFill>
                            <a:srgbClr val="4A4541"/>
                          </a:solidFill>
                        </a:rPr>
                        <a:t>5%</a:t>
                      </a:r>
                      <a:endParaRPr lang="en-US" sz="1200" dirty="0">
                        <a:solidFill>
                          <a:srgbClr val="4A4541"/>
                        </a:solidFill>
                      </a:endParaRPr>
                    </a:p>
                  </a:txBody>
                  <a:tcPr anchor="ctr"/>
                </a:tc>
                <a:tc>
                  <a:txBody>
                    <a:bodyPr/>
                    <a:lstStyle/>
                    <a:p>
                      <a:pPr algn="ctr"/>
                      <a:r>
                        <a:rPr lang="en-US" sz="1200" dirty="0" smtClean="0">
                          <a:solidFill>
                            <a:srgbClr val="4A4541"/>
                          </a:solidFill>
                        </a:rPr>
                        <a:t>0%</a:t>
                      </a:r>
                      <a:endParaRPr lang="en-US" sz="1200" dirty="0">
                        <a:solidFill>
                          <a:srgbClr val="4A4541"/>
                        </a:solidFill>
                      </a:endParaRPr>
                    </a:p>
                  </a:txBody>
                  <a:tcPr anchor="ctr"/>
                </a:tc>
                <a:tc>
                  <a:txBody>
                    <a:bodyPr/>
                    <a:lstStyle/>
                    <a:p>
                      <a:pPr algn="ctr"/>
                      <a:r>
                        <a:rPr lang="en-US" sz="1200" dirty="0" smtClean="0">
                          <a:solidFill>
                            <a:srgbClr val="4A4541"/>
                          </a:solidFill>
                        </a:rPr>
                        <a:t>12%</a:t>
                      </a:r>
                      <a:endParaRPr lang="en-US" sz="1200" dirty="0">
                        <a:solidFill>
                          <a:srgbClr val="4A4541"/>
                        </a:solidFill>
                      </a:endParaRPr>
                    </a:p>
                  </a:txBody>
                  <a:tcPr anchor="ctr"/>
                </a:tc>
                <a:tc>
                  <a:txBody>
                    <a:bodyPr/>
                    <a:lstStyle/>
                    <a:p>
                      <a:pPr algn="ctr"/>
                      <a:r>
                        <a:rPr lang="en-US" sz="1200" dirty="0" smtClean="0">
                          <a:solidFill>
                            <a:srgbClr val="4A4541"/>
                          </a:solidFill>
                        </a:rPr>
                        <a:t>0%</a:t>
                      </a:r>
                      <a:endParaRPr lang="en-US" sz="1200" dirty="0">
                        <a:solidFill>
                          <a:srgbClr val="4A4541"/>
                        </a:solidFill>
                      </a:endParaRPr>
                    </a:p>
                  </a:txBody>
                  <a:tcPr anchor="ctr"/>
                </a:tc>
              </a:tr>
              <a:tr h="370840">
                <a:tc>
                  <a:txBody>
                    <a:bodyPr/>
                    <a:lstStyle/>
                    <a:p>
                      <a:pPr marL="0" algn="l" defTabSz="914400" rtl="0" eaLnBrk="1" fontAlgn="t" latinLnBrk="0" hangingPunct="1"/>
                      <a:r>
                        <a:rPr lang="en-US" sz="1800" kern="1200" dirty="0" smtClean="0">
                          <a:solidFill>
                            <a:srgbClr val="4A4541"/>
                          </a:solidFill>
                          <a:latin typeface="+mn-lt"/>
                          <a:ea typeface="+mn-ea"/>
                          <a:cs typeface="+mn-cs"/>
                        </a:rPr>
                        <a:t>Policies,</a:t>
                      </a:r>
                      <a:r>
                        <a:rPr lang="en-US" sz="1800" kern="1200" baseline="0" dirty="0" smtClean="0">
                          <a:solidFill>
                            <a:srgbClr val="4A4541"/>
                          </a:solidFill>
                          <a:latin typeface="+mn-lt"/>
                          <a:ea typeface="+mn-ea"/>
                          <a:cs typeface="+mn-cs"/>
                        </a:rPr>
                        <a:t> procedures, attitudes, resources</a:t>
                      </a:r>
                      <a:endParaRPr lang="en-US" sz="1800" kern="1200" dirty="0">
                        <a:solidFill>
                          <a:srgbClr val="4A4541"/>
                        </a:solidFill>
                        <a:latin typeface="+mn-lt"/>
                        <a:ea typeface="+mn-ea"/>
                        <a:cs typeface="+mn-cs"/>
                      </a:endParaRPr>
                    </a:p>
                  </a:txBody>
                  <a:tcPr marL="9525" marR="9525" marT="9525" marB="0"/>
                </a:tc>
                <a:tc>
                  <a:txBody>
                    <a:bodyPr/>
                    <a:lstStyle/>
                    <a:p>
                      <a:pPr algn="ctr"/>
                      <a:r>
                        <a:rPr lang="en-US" sz="1200" dirty="0" smtClean="0">
                          <a:solidFill>
                            <a:srgbClr val="4A4541"/>
                          </a:solidFill>
                        </a:rPr>
                        <a:t>4%</a:t>
                      </a:r>
                      <a:endParaRPr lang="en-US" sz="1200" dirty="0">
                        <a:solidFill>
                          <a:srgbClr val="4A4541"/>
                        </a:solidFill>
                      </a:endParaRPr>
                    </a:p>
                  </a:txBody>
                  <a:tcPr anchor="ctr"/>
                </a:tc>
                <a:tc>
                  <a:txBody>
                    <a:bodyPr/>
                    <a:lstStyle/>
                    <a:p>
                      <a:pPr algn="ctr"/>
                      <a:r>
                        <a:rPr lang="en-US" sz="1200" dirty="0" smtClean="0">
                          <a:solidFill>
                            <a:srgbClr val="4A4541"/>
                          </a:solidFill>
                        </a:rPr>
                        <a:t>4%</a:t>
                      </a:r>
                      <a:endParaRPr lang="en-US" sz="1200" dirty="0">
                        <a:solidFill>
                          <a:srgbClr val="4A4541"/>
                        </a:solidFill>
                      </a:endParaRPr>
                    </a:p>
                  </a:txBody>
                  <a:tcPr anchor="ctr"/>
                </a:tc>
                <a:tc>
                  <a:txBody>
                    <a:bodyPr/>
                    <a:lstStyle/>
                    <a:p>
                      <a:pPr algn="ctr"/>
                      <a:r>
                        <a:rPr lang="en-US" sz="1200" b="0" dirty="0" smtClean="0">
                          <a:solidFill>
                            <a:srgbClr val="4A4541"/>
                          </a:solidFill>
                        </a:rPr>
                        <a:t>19%</a:t>
                      </a:r>
                      <a:endParaRPr lang="en-US" sz="1200" b="0" dirty="0">
                        <a:solidFill>
                          <a:srgbClr val="4A4541"/>
                        </a:solidFill>
                      </a:endParaRPr>
                    </a:p>
                  </a:txBody>
                  <a:tcPr anchor="ctr"/>
                </a:tc>
                <a:tc>
                  <a:txBody>
                    <a:bodyPr/>
                    <a:lstStyle/>
                    <a:p>
                      <a:pPr algn="ctr"/>
                      <a:r>
                        <a:rPr lang="en-US" sz="1200" b="0" dirty="0" smtClean="0">
                          <a:solidFill>
                            <a:srgbClr val="4A4541"/>
                          </a:solidFill>
                        </a:rPr>
                        <a:t>8%</a:t>
                      </a:r>
                      <a:endParaRPr lang="en-US" sz="1200" b="0" dirty="0">
                        <a:solidFill>
                          <a:srgbClr val="4A4541"/>
                        </a:solidFill>
                      </a:endParaRPr>
                    </a:p>
                  </a:txBody>
                  <a:tcPr anchor="ctr"/>
                </a:tc>
              </a:tr>
              <a:tr h="370840">
                <a:tc>
                  <a:txBody>
                    <a:bodyPr/>
                    <a:lstStyle/>
                    <a:p>
                      <a:pPr marL="0" algn="l" defTabSz="914400" rtl="0" eaLnBrk="1" fontAlgn="t" latinLnBrk="0" hangingPunct="1"/>
                      <a:r>
                        <a:rPr lang="en-US" sz="1800" kern="1200" dirty="0" smtClean="0">
                          <a:solidFill>
                            <a:srgbClr val="4A4541"/>
                          </a:solidFill>
                          <a:latin typeface="+mn-lt"/>
                          <a:ea typeface="+mn-ea"/>
                          <a:cs typeface="+mn-cs"/>
                        </a:rPr>
                        <a:t>Access </a:t>
                      </a:r>
                      <a:r>
                        <a:rPr lang="en-US" sz="1800" kern="1200" dirty="0">
                          <a:solidFill>
                            <a:srgbClr val="4A4541"/>
                          </a:solidFill>
                          <a:latin typeface="+mn-lt"/>
                          <a:ea typeface="+mn-ea"/>
                          <a:cs typeface="+mn-cs"/>
                        </a:rPr>
                        <a:t>to information by resident or resident’s representative</a:t>
                      </a:r>
                    </a:p>
                  </a:txBody>
                  <a:tcPr marL="9525" marR="9525" marT="9525" marB="0"/>
                </a:tc>
                <a:tc>
                  <a:txBody>
                    <a:bodyPr/>
                    <a:lstStyle/>
                    <a:p>
                      <a:pPr algn="ctr"/>
                      <a:r>
                        <a:rPr lang="en-US" sz="1200" dirty="0" smtClean="0">
                          <a:solidFill>
                            <a:srgbClr val="4A4541"/>
                          </a:solidFill>
                        </a:rPr>
                        <a:t>3%</a:t>
                      </a:r>
                      <a:endParaRPr lang="en-US" sz="1200" dirty="0">
                        <a:solidFill>
                          <a:srgbClr val="4A4541"/>
                        </a:solidFill>
                      </a:endParaRPr>
                    </a:p>
                  </a:txBody>
                  <a:tcPr anchor="ctr"/>
                </a:tc>
                <a:tc>
                  <a:txBody>
                    <a:bodyPr/>
                    <a:lstStyle/>
                    <a:p>
                      <a:pPr algn="ctr"/>
                      <a:r>
                        <a:rPr lang="en-US" sz="1200" dirty="0" smtClean="0">
                          <a:solidFill>
                            <a:srgbClr val="4A4541"/>
                          </a:solidFill>
                        </a:rPr>
                        <a:t>10%</a:t>
                      </a:r>
                      <a:endParaRPr lang="en-US" sz="1200" dirty="0">
                        <a:solidFill>
                          <a:srgbClr val="4A4541"/>
                        </a:solidFill>
                      </a:endParaRPr>
                    </a:p>
                  </a:txBody>
                  <a:tcPr anchor="ctr"/>
                </a:tc>
                <a:tc>
                  <a:txBody>
                    <a:bodyPr/>
                    <a:lstStyle/>
                    <a:p>
                      <a:pPr algn="ctr"/>
                      <a:r>
                        <a:rPr lang="en-US" sz="1200" dirty="0" smtClean="0">
                          <a:solidFill>
                            <a:srgbClr val="4A4541"/>
                          </a:solidFill>
                        </a:rPr>
                        <a:t>0%</a:t>
                      </a:r>
                      <a:endParaRPr lang="en-US" sz="1200" dirty="0">
                        <a:solidFill>
                          <a:srgbClr val="4A4541"/>
                        </a:solidFill>
                      </a:endParaRPr>
                    </a:p>
                  </a:txBody>
                  <a:tcPr anchor="ctr"/>
                </a:tc>
                <a:tc>
                  <a:txBody>
                    <a:bodyPr/>
                    <a:lstStyle/>
                    <a:p>
                      <a:pPr algn="ctr"/>
                      <a:r>
                        <a:rPr lang="en-US" sz="1200" dirty="0" smtClean="0">
                          <a:solidFill>
                            <a:srgbClr val="4A4541"/>
                          </a:solidFill>
                        </a:rPr>
                        <a:t>0%</a:t>
                      </a:r>
                      <a:endParaRPr lang="en-US" sz="1200" dirty="0">
                        <a:solidFill>
                          <a:srgbClr val="4A4541"/>
                        </a:solidFill>
                      </a:endParaRPr>
                    </a:p>
                  </a:txBody>
                  <a:tcPr anchor="ctr"/>
                </a:tc>
              </a:tr>
            </a:tbl>
          </a:graphicData>
        </a:graphic>
      </p:graphicFrame>
    </p:spTree>
    <p:extLst>
      <p:ext uri="{BB962C8B-B14F-4D97-AF65-F5344CB8AC3E}">
        <p14:creationId xmlns:p14="http://schemas.microsoft.com/office/powerpoint/2010/main" val="800196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Regulations – Board and Care/Assisted Living Facilities</a:t>
            </a:r>
            <a:endParaRPr lang="en-US" dirty="0"/>
          </a:p>
        </p:txBody>
      </p:sp>
      <p:sp>
        <p:nvSpPr>
          <p:cNvPr id="4" name="Content Placeholder 3"/>
          <p:cNvSpPr>
            <a:spLocks noGrp="1"/>
          </p:cNvSpPr>
          <p:nvPr>
            <p:ph sz="quarter" idx="13"/>
          </p:nvPr>
        </p:nvSpPr>
        <p:spPr/>
        <p:txBody>
          <a:bodyPr/>
          <a:lstStyle/>
          <a:p>
            <a:r>
              <a:rPr lang="en-US" dirty="0" smtClean="0">
                <a:solidFill>
                  <a:srgbClr val="4A4541"/>
                </a:solidFill>
              </a:rPr>
              <a:t>Data: SLTCO Survey</a:t>
            </a:r>
            <a:endParaRPr lang="en-US" dirty="0">
              <a:solidFill>
                <a:srgbClr val="4A4541"/>
              </a:solidFill>
            </a:endParaRPr>
          </a:p>
        </p:txBody>
      </p:sp>
      <p:sp>
        <p:nvSpPr>
          <p:cNvPr id="3" name="Content Placeholder 2"/>
          <p:cNvSpPr>
            <a:spLocks noGrp="1"/>
          </p:cNvSpPr>
          <p:nvPr>
            <p:ph sz="quarter" idx="11"/>
          </p:nvPr>
        </p:nvSpPr>
        <p:spPr/>
        <p:txBody>
          <a:bodyPr/>
          <a:lstStyle/>
          <a:p>
            <a:pPr>
              <a:spcAft>
                <a:spcPts val="1200"/>
              </a:spcAft>
              <a:buClrTx/>
            </a:pPr>
            <a:r>
              <a:rPr lang="en-US" dirty="0" smtClean="0">
                <a:solidFill>
                  <a:srgbClr val="4A4541"/>
                </a:solidFill>
              </a:rPr>
              <a:t>Almost one-fifth of </a:t>
            </a:r>
            <a:r>
              <a:rPr lang="en-US" dirty="0" smtClean="0">
                <a:solidFill>
                  <a:srgbClr val="4A4541"/>
                </a:solidFill>
              </a:rPr>
              <a:t>State Ombudsmen </a:t>
            </a:r>
            <a:r>
              <a:rPr lang="en-US" dirty="0" smtClean="0">
                <a:solidFill>
                  <a:srgbClr val="4A4541"/>
                </a:solidFill>
              </a:rPr>
              <a:t>report that “Policies, Procedures, Attitudes, Resources” is the most challenging type of complaint (second highest complaint category)</a:t>
            </a:r>
          </a:p>
          <a:p>
            <a:pPr>
              <a:buClrTx/>
            </a:pPr>
            <a:r>
              <a:rPr lang="en-US" dirty="0" smtClean="0">
                <a:solidFill>
                  <a:srgbClr val="4A4541"/>
                </a:solidFill>
              </a:rPr>
              <a:t>Sufficiency of board and care </a:t>
            </a:r>
            <a:r>
              <a:rPr lang="en-US" dirty="0">
                <a:solidFill>
                  <a:srgbClr val="4A4541"/>
                </a:solidFill>
              </a:rPr>
              <a:t>r</a:t>
            </a:r>
            <a:r>
              <a:rPr lang="en-US" dirty="0" smtClean="0">
                <a:solidFill>
                  <a:srgbClr val="4A4541"/>
                </a:solidFill>
              </a:rPr>
              <a:t>egulations to advocate for residents:</a:t>
            </a:r>
          </a:p>
          <a:p>
            <a:pPr lvl="1">
              <a:buClrTx/>
            </a:pPr>
            <a:r>
              <a:rPr lang="en-US" dirty="0" smtClean="0">
                <a:solidFill>
                  <a:srgbClr val="4A4541"/>
                </a:solidFill>
              </a:rPr>
              <a:t>43% report guidance is sufficient</a:t>
            </a:r>
          </a:p>
          <a:p>
            <a:pPr lvl="1">
              <a:buClrTx/>
            </a:pPr>
            <a:r>
              <a:rPr lang="en-US" dirty="0" smtClean="0">
                <a:solidFill>
                  <a:srgbClr val="4A4541"/>
                </a:solidFill>
              </a:rPr>
              <a:t>45% report guidance is a mix, depending on the type or size of the setting</a:t>
            </a:r>
          </a:p>
          <a:p>
            <a:pPr lvl="1">
              <a:buClrTx/>
            </a:pPr>
            <a:r>
              <a:rPr lang="en-US" dirty="0" smtClean="0">
                <a:solidFill>
                  <a:srgbClr val="4A4541"/>
                </a:solidFill>
              </a:rPr>
              <a:t>12% report that guidance is not sufficient</a:t>
            </a:r>
            <a:endParaRPr lang="en-US" dirty="0">
              <a:solidFill>
                <a:srgbClr val="4A4541"/>
              </a:solidFill>
            </a:endParaRPr>
          </a:p>
        </p:txBody>
      </p:sp>
    </p:spTree>
    <p:extLst>
      <p:ext uri="{BB962C8B-B14F-4D97-AF65-F5344CB8AC3E}">
        <p14:creationId xmlns:p14="http://schemas.microsoft.com/office/powerpoint/2010/main" val="3146506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LTCOP Relationships with Facilities/Providers</a:t>
            </a:r>
            <a:endParaRPr lang="en-US" dirty="0"/>
          </a:p>
        </p:txBody>
      </p:sp>
      <p:sp>
        <p:nvSpPr>
          <p:cNvPr id="4" name="Content Placeholder 3"/>
          <p:cNvSpPr>
            <a:spLocks noGrp="1"/>
          </p:cNvSpPr>
          <p:nvPr>
            <p:ph sz="quarter" idx="13"/>
          </p:nvPr>
        </p:nvSpPr>
        <p:spPr/>
        <p:txBody>
          <a:bodyPr/>
          <a:lstStyle/>
          <a:p>
            <a:pPr>
              <a:buClrTx/>
            </a:pPr>
            <a:r>
              <a:rPr lang="en-US" dirty="0" smtClean="0">
                <a:solidFill>
                  <a:srgbClr val="4A4541"/>
                </a:solidFill>
              </a:rPr>
              <a:t>Data: SLTCO Survey</a:t>
            </a:r>
            <a:endParaRPr lang="en-US" dirty="0">
              <a:solidFill>
                <a:srgbClr val="4A4541"/>
              </a:solidFill>
            </a:endParaRPr>
          </a:p>
        </p:txBody>
      </p:sp>
      <p:sp>
        <p:nvSpPr>
          <p:cNvPr id="3" name="Content Placeholder 2"/>
          <p:cNvSpPr>
            <a:spLocks noGrp="1"/>
          </p:cNvSpPr>
          <p:nvPr>
            <p:ph sz="quarter" idx="11"/>
          </p:nvPr>
        </p:nvSpPr>
        <p:spPr/>
        <p:txBody>
          <a:bodyPr/>
          <a:lstStyle/>
          <a:p>
            <a:pPr>
              <a:buClrTx/>
            </a:pPr>
            <a:r>
              <a:rPr lang="en-US" dirty="0" smtClean="0">
                <a:solidFill>
                  <a:srgbClr val="4A4541"/>
                </a:solidFill>
              </a:rPr>
              <a:t>When asked about the effectiveness of their statewide program’s relationship with HCBS providers, most Ombudsmen reported that either a majority or some relationships are effective.</a:t>
            </a:r>
            <a:endParaRPr lang="en-US" dirty="0">
              <a:solidFill>
                <a:srgbClr val="4A4541"/>
              </a:solidFill>
            </a:endParaRPr>
          </a:p>
        </p:txBody>
      </p:sp>
      <p:graphicFrame>
        <p:nvGraphicFramePr>
          <p:cNvPr id="5" name="Content Placeholder 5" descr="This table presents State Ombudsmen's reports of their perceived effectiveness of their statewide program’s relationship with board and care homes and in-home providers. One State Ombudsman did not respond to the question for effectiveness of relationships with board and care homes, and one State Ombudsman did not respond to the question for effectiveness of relationships with in-home providers."/>
          <p:cNvGraphicFramePr>
            <a:graphicFrameLocks/>
          </p:cNvGraphicFramePr>
          <p:nvPr>
            <p:extLst>
              <p:ext uri="{D42A27DB-BD31-4B8C-83A1-F6EECF244321}">
                <p14:modId xmlns:p14="http://schemas.microsoft.com/office/powerpoint/2010/main" val="1081151744"/>
              </p:ext>
            </p:extLst>
          </p:nvPr>
        </p:nvGraphicFramePr>
        <p:xfrm>
          <a:off x="495666" y="3194918"/>
          <a:ext cx="8153034" cy="2397750"/>
        </p:xfrm>
        <a:graphic>
          <a:graphicData uri="http://schemas.openxmlformats.org/drawingml/2006/table">
            <a:tbl>
              <a:tblPr firstRow="1" bandRow="1">
                <a:tableStyleId>{5C22544A-7EE6-4342-B048-85BDC9FD1C3A}</a:tableStyleId>
              </a:tblPr>
              <a:tblGrid>
                <a:gridCol w="4341432"/>
                <a:gridCol w="1892396"/>
                <a:gridCol w="1919206"/>
              </a:tblGrid>
              <a:tr h="914390">
                <a:tc>
                  <a:txBody>
                    <a:bodyPr/>
                    <a:lstStyle/>
                    <a:p>
                      <a:r>
                        <a:rPr lang="en-US" dirty="0" smtClean="0">
                          <a:solidFill>
                            <a:srgbClr val="6E6259"/>
                          </a:solidFill>
                        </a:rPr>
                        <a:t>-</a:t>
                      </a:r>
                      <a:endParaRPr lang="en-US" dirty="0">
                        <a:solidFill>
                          <a:srgbClr val="6E6259"/>
                        </a:solidFill>
                      </a:endParaRPr>
                    </a:p>
                  </a:txBody>
                  <a:tcPr marL="93089" marR="93089"/>
                </a:tc>
                <a:tc>
                  <a:txBody>
                    <a:bodyPr/>
                    <a:lstStyle/>
                    <a:p>
                      <a:pPr marL="0" algn="ctr" defTabSz="914400" rtl="0" eaLnBrk="1" fontAlgn="t" latinLnBrk="0" hangingPunct="1"/>
                      <a:r>
                        <a:rPr lang="en-US" sz="1400" b="1" kern="1200" dirty="0" smtClean="0">
                          <a:solidFill>
                            <a:schemeClr val="bg1"/>
                          </a:solidFill>
                          <a:latin typeface="+mn-lt"/>
                          <a:ea typeface="+mn-ea"/>
                          <a:cs typeface="+mn-cs"/>
                        </a:rPr>
                        <a:t>Board</a:t>
                      </a:r>
                      <a:r>
                        <a:rPr lang="en-US" sz="1400" b="1" kern="1200" baseline="0" dirty="0" smtClean="0">
                          <a:solidFill>
                            <a:schemeClr val="bg1"/>
                          </a:solidFill>
                          <a:latin typeface="+mn-lt"/>
                          <a:ea typeface="+mn-ea"/>
                          <a:cs typeface="+mn-cs"/>
                        </a:rPr>
                        <a:t> and Care</a:t>
                      </a:r>
                    </a:p>
                    <a:p>
                      <a:pPr marL="0" algn="ctr" defTabSz="914400" rtl="0" eaLnBrk="1" fontAlgn="t" latinLnBrk="0" hangingPunct="1"/>
                      <a:r>
                        <a:rPr lang="en-US" sz="1400" b="1" kern="1200" baseline="0" dirty="0" smtClean="0">
                          <a:solidFill>
                            <a:schemeClr val="bg1"/>
                          </a:solidFill>
                          <a:latin typeface="+mn-lt"/>
                          <a:ea typeface="+mn-ea"/>
                          <a:cs typeface="+mn-cs"/>
                        </a:rPr>
                        <a:t>(N=51)*</a:t>
                      </a:r>
                      <a:endParaRPr lang="en-US" sz="1400" b="1" kern="1200" dirty="0">
                        <a:solidFill>
                          <a:schemeClr val="bg1"/>
                        </a:solidFill>
                        <a:latin typeface="+mn-lt"/>
                        <a:ea typeface="+mn-ea"/>
                        <a:cs typeface="+mn-cs"/>
                      </a:endParaRPr>
                    </a:p>
                  </a:txBody>
                  <a:tcPr marL="9697" marR="9697" marT="9525" marB="0" anchor="ctr"/>
                </a:tc>
                <a:tc>
                  <a:txBody>
                    <a:bodyPr/>
                    <a:lstStyle/>
                    <a:p>
                      <a:pPr marL="0" algn="ctr" defTabSz="914400" rtl="0" eaLnBrk="1" fontAlgn="t" latinLnBrk="0" hangingPunct="1"/>
                      <a:r>
                        <a:rPr lang="en-US" sz="1400" b="1" kern="1200" dirty="0" smtClean="0">
                          <a:solidFill>
                            <a:schemeClr val="bg1"/>
                          </a:solidFill>
                          <a:latin typeface="+mn-lt"/>
                          <a:ea typeface="+mn-ea"/>
                          <a:cs typeface="+mn-cs"/>
                        </a:rPr>
                        <a:t>In-Home</a:t>
                      </a:r>
                    </a:p>
                    <a:p>
                      <a:pPr marL="0" algn="ctr" defTabSz="914400" rtl="0" eaLnBrk="1" fontAlgn="t" latinLnBrk="0" hangingPunct="1"/>
                      <a:r>
                        <a:rPr lang="en-US" sz="1400" b="1" kern="1200" dirty="0" smtClean="0">
                          <a:solidFill>
                            <a:schemeClr val="bg1"/>
                          </a:solidFill>
                          <a:latin typeface="+mn-lt"/>
                          <a:ea typeface="+mn-ea"/>
                          <a:cs typeface="+mn-cs"/>
                        </a:rPr>
                        <a:t>(N=16)**</a:t>
                      </a:r>
                      <a:endParaRPr lang="en-US" sz="1400" b="1" kern="1200" dirty="0">
                        <a:solidFill>
                          <a:schemeClr val="bg1"/>
                        </a:solidFill>
                        <a:latin typeface="+mn-lt"/>
                        <a:ea typeface="+mn-ea"/>
                        <a:cs typeface="+mn-cs"/>
                      </a:endParaRPr>
                    </a:p>
                  </a:txBody>
                  <a:tcPr marL="9697" marR="9697" marT="9525" marB="0" anchor="ctr"/>
                </a:tc>
              </a:tr>
              <a:tr h="370840">
                <a:tc>
                  <a:txBody>
                    <a:bodyPr/>
                    <a:lstStyle/>
                    <a:p>
                      <a:pPr marL="0" algn="l" defTabSz="914400" rtl="0" eaLnBrk="1" fontAlgn="t" latinLnBrk="0" hangingPunct="1"/>
                      <a:r>
                        <a:rPr lang="en-US" sz="1800" kern="1200" dirty="0" smtClean="0">
                          <a:solidFill>
                            <a:srgbClr val="4A4541"/>
                          </a:solidFill>
                          <a:latin typeface="+mn-lt"/>
                          <a:ea typeface="+mn-ea"/>
                          <a:cs typeface="+mn-cs"/>
                        </a:rPr>
                        <a:t>Majority of relationships effective</a:t>
                      </a:r>
                      <a:endParaRPr lang="en-US" sz="1800" kern="1200" dirty="0">
                        <a:solidFill>
                          <a:srgbClr val="4A4541"/>
                        </a:solidFill>
                        <a:latin typeface="+mn-lt"/>
                        <a:ea typeface="+mn-ea"/>
                        <a:cs typeface="+mn-cs"/>
                      </a:endParaRPr>
                    </a:p>
                  </a:txBody>
                  <a:tcPr marL="9697" marR="9697" marT="9525" marB="0"/>
                </a:tc>
                <a:tc>
                  <a:txBody>
                    <a:bodyPr/>
                    <a:lstStyle/>
                    <a:p>
                      <a:pPr algn="ctr" fontAlgn="t"/>
                      <a:r>
                        <a:rPr lang="en-US" sz="1800" b="0" kern="1200" dirty="0" smtClean="0">
                          <a:solidFill>
                            <a:srgbClr val="4A4541"/>
                          </a:solidFill>
                          <a:latin typeface="+mn-lt"/>
                          <a:ea typeface="+mn-ea"/>
                          <a:cs typeface="+mn-cs"/>
                        </a:rPr>
                        <a:t>39%</a:t>
                      </a:r>
                      <a:endParaRPr lang="en-US" sz="1800" b="0" kern="1200" dirty="0">
                        <a:solidFill>
                          <a:srgbClr val="4A4541"/>
                        </a:solidFill>
                        <a:latin typeface="+mn-lt"/>
                        <a:ea typeface="+mn-ea"/>
                        <a:cs typeface="+mn-cs"/>
                      </a:endParaRPr>
                    </a:p>
                  </a:txBody>
                  <a:tcPr marL="9697" marR="9697" marT="9525" marB="0" anchor="ctr"/>
                </a:tc>
                <a:tc>
                  <a:txBody>
                    <a:bodyPr/>
                    <a:lstStyle/>
                    <a:p>
                      <a:pPr algn="ctr" fontAlgn="t"/>
                      <a:r>
                        <a:rPr lang="en-US" sz="1800" b="0" kern="1200" dirty="0" smtClean="0">
                          <a:solidFill>
                            <a:srgbClr val="4A4541"/>
                          </a:solidFill>
                          <a:latin typeface="+mn-lt"/>
                          <a:ea typeface="+mn-ea"/>
                          <a:cs typeface="+mn-cs"/>
                        </a:rPr>
                        <a:t>25%</a:t>
                      </a:r>
                      <a:endParaRPr lang="en-US" sz="1800" b="0" kern="1200" dirty="0">
                        <a:solidFill>
                          <a:srgbClr val="4A4541"/>
                        </a:solidFill>
                        <a:latin typeface="+mn-lt"/>
                        <a:ea typeface="+mn-ea"/>
                        <a:cs typeface="+mn-cs"/>
                      </a:endParaRPr>
                    </a:p>
                  </a:txBody>
                  <a:tcPr marL="9697" marR="9697" marT="9525" marB="0" anchor="ctr"/>
                </a:tc>
              </a:tr>
              <a:tr h="370840">
                <a:tc>
                  <a:txBody>
                    <a:bodyPr/>
                    <a:lstStyle/>
                    <a:p>
                      <a:pPr marL="0" algn="l" defTabSz="914400" rtl="0" eaLnBrk="1" fontAlgn="t" latinLnBrk="0" hangingPunct="1"/>
                      <a:r>
                        <a:rPr lang="en-US" sz="1800" kern="1200" dirty="0" smtClean="0">
                          <a:solidFill>
                            <a:srgbClr val="4A4541"/>
                          </a:solidFill>
                          <a:latin typeface="+mn-lt"/>
                          <a:ea typeface="+mn-ea"/>
                          <a:cs typeface="+mn-cs"/>
                        </a:rPr>
                        <a:t>Some</a:t>
                      </a:r>
                      <a:r>
                        <a:rPr lang="en-US" sz="1800" kern="1200" baseline="0" dirty="0" smtClean="0">
                          <a:solidFill>
                            <a:srgbClr val="4A4541"/>
                          </a:solidFill>
                          <a:latin typeface="+mn-lt"/>
                          <a:ea typeface="+mn-ea"/>
                          <a:cs typeface="+mn-cs"/>
                        </a:rPr>
                        <a:t> relationships effective</a:t>
                      </a:r>
                      <a:endParaRPr lang="en-US" sz="1800" kern="1200" dirty="0">
                        <a:solidFill>
                          <a:srgbClr val="4A4541"/>
                        </a:solidFill>
                        <a:latin typeface="+mn-lt"/>
                        <a:ea typeface="+mn-ea"/>
                        <a:cs typeface="+mn-cs"/>
                      </a:endParaRPr>
                    </a:p>
                  </a:txBody>
                  <a:tcPr marL="9697" marR="9697" marT="9525" marB="0"/>
                </a:tc>
                <a:tc>
                  <a:txBody>
                    <a:bodyPr/>
                    <a:lstStyle/>
                    <a:p>
                      <a:pPr algn="ctr" fontAlgn="t"/>
                      <a:r>
                        <a:rPr lang="en-US" sz="1800" b="0" kern="1200" dirty="0" smtClean="0">
                          <a:solidFill>
                            <a:srgbClr val="4A4541"/>
                          </a:solidFill>
                          <a:latin typeface="+mn-lt"/>
                          <a:ea typeface="+mn-ea"/>
                          <a:cs typeface="+mn-cs"/>
                        </a:rPr>
                        <a:t>49%</a:t>
                      </a:r>
                      <a:endParaRPr lang="en-US" sz="1800" b="0" kern="1200" dirty="0">
                        <a:solidFill>
                          <a:srgbClr val="4A4541"/>
                        </a:solidFill>
                        <a:latin typeface="+mn-lt"/>
                        <a:ea typeface="+mn-ea"/>
                        <a:cs typeface="+mn-cs"/>
                      </a:endParaRPr>
                    </a:p>
                  </a:txBody>
                  <a:tcPr marL="9697" marR="9697" marT="9525" marB="0" anchor="ctr"/>
                </a:tc>
                <a:tc>
                  <a:txBody>
                    <a:bodyPr/>
                    <a:lstStyle/>
                    <a:p>
                      <a:pPr algn="ctr" fontAlgn="t"/>
                      <a:r>
                        <a:rPr lang="en-US" sz="1800" b="0" kern="1200" dirty="0" smtClean="0">
                          <a:solidFill>
                            <a:srgbClr val="4A4541"/>
                          </a:solidFill>
                          <a:latin typeface="+mn-lt"/>
                          <a:ea typeface="+mn-ea"/>
                          <a:cs typeface="+mn-cs"/>
                        </a:rPr>
                        <a:t>56%</a:t>
                      </a:r>
                      <a:endParaRPr lang="en-US" sz="1800" b="0" kern="1200" dirty="0">
                        <a:solidFill>
                          <a:srgbClr val="4A4541"/>
                        </a:solidFill>
                        <a:latin typeface="+mn-lt"/>
                        <a:ea typeface="+mn-ea"/>
                        <a:cs typeface="+mn-cs"/>
                      </a:endParaRPr>
                    </a:p>
                  </a:txBody>
                  <a:tcPr marL="9697" marR="9697" marT="9525" marB="0" anchor="ctr"/>
                </a:tc>
              </a:tr>
              <a:tr h="370840">
                <a:tc>
                  <a:txBody>
                    <a:bodyPr/>
                    <a:lstStyle/>
                    <a:p>
                      <a:pPr marL="0" algn="l" defTabSz="914400" rtl="0" eaLnBrk="1" fontAlgn="t" latinLnBrk="0" hangingPunct="1"/>
                      <a:r>
                        <a:rPr lang="en-US" sz="1800" kern="1200" dirty="0" smtClean="0">
                          <a:solidFill>
                            <a:srgbClr val="4A4541"/>
                          </a:solidFill>
                          <a:latin typeface="+mn-lt"/>
                          <a:ea typeface="+mn-ea"/>
                          <a:cs typeface="+mn-cs"/>
                        </a:rPr>
                        <a:t>A</a:t>
                      </a:r>
                      <a:r>
                        <a:rPr lang="en-US" sz="1800" kern="1200" baseline="0" dirty="0" smtClean="0">
                          <a:solidFill>
                            <a:srgbClr val="4A4541"/>
                          </a:solidFill>
                          <a:latin typeface="+mn-lt"/>
                          <a:ea typeface="+mn-ea"/>
                          <a:cs typeface="+mn-cs"/>
                        </a:rPr>
                        <a:t> few relationships effective</a:t>
                      </a:r>
                      <a:endParaRPr lang="en-US" sz="1800" kern="1200" dirty="0">
                        <a:solidFill>
                          <a:srgbClr val="4A4541"/>
                        </a:solidFill>
                        <a:latin typeface="+mn-lt"/>
                        <a:ea typeface="+mn-ea"/>
                        <a:cs typeface="+mn-cs"/>
                      </a:endParaRPr>
                    </a:p>
                  </a:txBody>
                  <a:tcPr marL="9697" marR="9697" marT="9525" marB="0"/>
                </a:tc>
                <a:tc>
                  <a:txBody>
                    <a:bodyPr/>
                    <a:lstStyle/>
                    <a:p>
                      <a:pPr algn="ctr" fontAlgn="t"/>
                      <a:r>
                        <a:rPr lang="en-US" sz="1800" b="0" kern="1200" dirty="0" smtClean="0">
                          <a:solidFill>
                            <a:srgbClr val="4A4541"/>
                          </a:solidFill>
                          <a:latin typeface="+mn-lt"/>
                          <a:ea typeface="+mn-ea"/>
                          <a:cs typeface="+mn-cs"/>
                        </a:rPr>
                        <a:t>12%</a:t>
                      </a:r>
                      <a:endParaRPr lang="en-US" sz="1800" b="0" kern="1200" dirty="0">
                        <a:solidFill>
                          <a:srgbClr val="4A4541"/>
                        </a:solidFill>
                        <a:latin typeface="+mn-lt"/>
                        <a:ea typeface="+mn-ea"/>
                        <a:cs typeface="+mn-cs"/>
                      </a:endParaRPr>
                    </a:p>
                  </a:txBody>
                  <a:tcPr marL="9697" marR="9697" marT="9525" marB="0" anchor="ctr"/>
                </a:tc>
                <a:tc>
                  <a:txBody>
                    <a:bodyPr/>
                    <a:lstStyle/>
                    <a:p>
                      <a:pPr algn="ctr" fontAlgn="t"/>
                      <a:r>
                        <a:rPr lang="en-US" sz="1800" b="0" kern="1200" dirty="0" smtClean="0">
                          <a:solidFill>
                            <a:srgbClr val="4A4541"/>
                          </a:solidFill>
                          <a:latin typeface="+mn-lt"/>
                          <a:ea typeface="+mn-ea"/>
                          <a:cs typeface="+mn-cs"/>
                        </a:rPr>
                        <a:t>19%</a:t>
                      </a:r>
                      <a:endParaRPr lang="en-US" sz="1800" b="0" kern="1200" dirty="0">
                        <a:solidFill>
                          <a:srgbClr val="4A4541"/>
                        </a:solidFill>
                        <a:latin typeface="+mn-lt"/>
                        <a:ea typeface="+mn-ea"/>
                        <a:cs typeface="+mn-cs"/>
                      </a:endParaRPr>
                    </a:p>
                  </a:txBody>
                  <a:tcPr marL="9697" marR="9697" marT="9525" marB="0" anchor="ctr"/>
                </a:tc>
              </a:tr>
              <a:tr h="370840">
                <a:tc>
                  <a:txBody>
                    <a:bodyPr/>
                    <a:lstStyle/>
                    <a:p>
                      <a:pPr marL="0" algn="l" defTabSz="914400" rtl="0" eaLnBrk="1" fontAlgn="t" latinLnBrk="0" hangingPunct="1"/>
                      <a:r>
                        <a:rPr lang="en-US" sz="1800" kern="1200" dirty="0" smtClean="0">
                          <a:solidFill>
                            <a:srgbClr val="4A4541"/>
                          </a:solidFill>
                          <a:latin typeface="+mn-lt"/>
                          <a:ea typeface="+mn-ea"/>
                          <a:cs typeface="+mn-cs"/>
                        </a:rPr>
                        <a:t>No</a:t>
                      </a:r>
                      <a:r>
                        <a:rPr lang="en-US" sz="1800" kern="1200" baseline="0" dirty="0" smtClean="0">
                          <a:solidFill>
                            <a:srgbClr val="4A4541"/>
                          </a:solidFill>
                          <a:latin typeface="+mn-lt"/>
                          <a:ea typeface="+mn-ea"/>
                          <a:cs typeface="+mn-cs"/>
                        </a:rPr>
                        <a:t> relationships effective</a:t>
                      </a:r>
                      <a:endParaRPr lang="en-US" sz="1800" kern="1200" dirty="0">
                        <a:solidFill>
                          <a:srgbClr val="4A4541"/>
                        </a:solidFill>
                        <a:latin typeface="+mn-lt"/>
                        <a:ea typeface="+mn-ea"/>
                        <a:cs typeface="+mn-cs"/>
                      </a:endParaRPr>
                    </a:p>
                  </a:txBody>
                  <a:tcPr marL="9697" marR="9697" marT="9525" marB="0"/>
                </a:tc>
                <a:tc>
                  <a:txBody>
                    <a:bodyPr/>
                    <a:lstStyle/>
                    <a:p>
                      <a:pPr algn="ctr" fontAlgn="t"/>
                      <a:r>
                        <a:rPr lang="en-US" sz="1800" b="0" kern="1200" dirty="0">
                          <a:solidFill>
                            <a:srgbClr val="4A4541"/>
                          </a:solidFill>
                          <a:latin typeface="+mn-lt"/>
                          <a:ea typeface="+mn-ea"/>
                          <a:cs typeface="+mn-cs"/>
                        </a:rPr>
                        <a:t>0%</a:t>
                      </a:r>
                    </a:p>
                  </a:txBody>
                  <a:tcPr marL="9697" marR="9697" marT="9525" marB="0" anchor="ctr"/>
                </a:tc>
                <a:tc>
                  <a:txBody>
                    <a:bodyPr/>
                    <a:lstStyle/>
                    <a:p>
                      <a:pPr algn="ctr" fontAlgn="t"/>
                      <a:r>
                        <a:rPr lang="en-US" sz="1800" b="0" kern="1200" dirty="0" smtClean="0">
                          <a:solidFill>
                            <a:srgbClr val="4A4541"/>
                          </a:solidFill>
                          <a:latin typeface="+mn-lt"/>
                          <a:ea typeface="+mn-ea"/>
                          <a:cs typeface="+mn-cs"/>
                        </a:rPr>
                        <a:t>0%</a:t>
                      </a:r>
                      <a:endParaRPr lang="en-US" sz="1800" b="0" kern="1200" dirty="0">
                        <a:solidFill>
                          <a:srgbClr val="4A4541"/>
                        </a:solidFill>
                        <a:latin typeface="+mn-lt"/>
                        <a:ea typeface="+mn-ea"/>
                        <a:cs typeface="+mn-cs"/>
                      </a:endParaRPr>
                    </a:p>
                  </a:txBody>
                  <a:tcPr marL="9697" marR="9697" marT="9525" marB="0" anchor="ctr"/>
                </a:tc>
              </a:tr>
            </a:tbl>
          </a:graphicData>
        </a:graphic>
      </p:graphicFrame>
      <p:sp>
        <p:nvSpPr>
          <p:cNvPr id="22" name="Content Placeholder 21"/>
          <p:cNvSpPr>
            <a:spLocks noGrp="1"/>
          </p:cNvSpPr>
          <p:nvPr>
            <p:ph sz="quarter" idx="14"/>
          </p:nvPr>
        </p:nvSpPr>
        <p:spPr>
          <a:xfrm>
            <a:off x="495300" y="5653599"/>
            <a:ext cx="8153400" cy="427132"/>
          </a:xfrm>
        </p:spPr>
        <p:txBody>
          <a:bodyPr/>
          <a:lstStyle/>
          <a:p>
            <a:pPr>
              <a:buClrTx/>
            </a:pPr>
            <a:r>
              <a:rPr lang="en-US" sz="1800" dirty="0">
                <a:solidFill>
                  <a:srgbClr val="4A4541"/>
                </a:solidFill>
              </a:rPr>
              <a:t>*Missing=1; **</a:t>
            </a:r>
            <a:r>
              <a:rPr lang="en-US" sz="1800" dirty="0" smtClean="0">
                <a:solidFill>
                  <a:srgbClr val="4A4541"/>
                </a:solidFill>
              </a:rPr>
              <a:t>Missing=1</a:t>
            </a:r>
            <a:endParaRPr lang="en-US" sz="1800" dirty="0">
              <a:solidFill>
                <a:srgbClr val="4A4541"/>
              </a:solidFill>
            </a:endParaRPr>
          </a:p>
        </p:txBody>
      </p:sp>
    </p:spTree>
    <p:extLst>
      <p:ext uri="{BB962C8B-B14F-4D97-AF65-F5344CB8AC3E}">
        <p14:creationId xmlns:p14="http://schemas.microsoft.com/office/powerpoint/2010/main" val="21746835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LTCOP Relationships with Facilities/Providers</a:t>
            </a:r>
            <a:endParaRPr lang="en-US" dirty="0"/>
          </a:p>
        </p:txBody>
      </p:sp>
      <p:sp>
        <p:nvSpPr>
          <p:cNvPr id="4" name="Content Placeholder 3"/>
          <p:cNvSpPr>
            <a:spLocks noGrp="1"/>
          </p:cNvSpPr>
          <p:nvPr>
            <p:ph sz="quarter" idx="13"/>
          </p:nvPr>
        </p:nvSpPr>
        <p:spPr/>
        <p:txBody>
          <a:bodyPr/>
          <a:lstStyle/>
          <a:p>
            <a:pPr>
              <a:buClrTx/>
            </a:pPr>
            <a:r>
              <a:rPr lang="en-US" dirty="0" smtClean="0">
                <a:solidFill>
                  <a:srgbClr val="4A4541"/>
                </a:solidFill>
              </a:rPr>
              <a:t>Data: SLTCO Survey, Interviews</a:t>
            </a:r>
          </a:p>
          <a:p>
            <a:pPr>
              <a:buClrTx/>
            </a:pPr>
            <a:endParaRPr lang="en-US" dirty="0">
              <a:solidFill>
                <a:srgbClr val="4A4541"/>
              </a:solidFill>
            </a:endParaRPr>
          </a:p>
        </p:txBody>
      </p:sp>
      <p:sp>
        <p:nvSpPr>
          <p:cNvPr id="3" name="Content Placeholder 2"/>
          <p:cNvSpPr>
            <a:spLocks noGrp="1"/>
          </p:cNvSpPr>
          <p:nvPr>
            <p:ph sz="quarter" idx="11"/>
          </p:nvPr>
        </p:nvSpPr>
        <p:spPr>
          <a:xfrm>
            <a:off x="457200" y="1527048"/>
            <a:ext cx="8153400" cy="1261879"/>
          </a:xfrm>
        </p:spPr>
        <p:txBody>
          <a:bodyPr/>
          <a:lstStyle/>
          <a:p>
            <a:pPr>
              <a:buClrTx/>
            </a:pPr>
            <a:r>
              <a:rPr lang="en-US" dirty="0" smtClean="0">
                <a:solidFill>
                  <a:srgbClr val="4A4541"/>
                </a:solidFill>
              </a:rPr>
              <a:t>State Ombudsmen reported more effective relationships with nursing homes compared to board and care facilities and compared to in-home care providers </a:t>
            </a:r>
          </a:p>
          <a:p>
            <a:pPr>
              <a:buClrTx/>
            </a:pPr>
            <a:endParaRPr lang="en-US" dirty="0">
              <a:solidFill>
                <a:srgbClr val="4A4541"/>
              </a:solidFill>
            </a:endParaRPr>
          </a:p>
        </p:txBody>
      </p:sp>
      <p:graphicFrame>
        <p:nvGraphicFramePr>
          <p:cNvPr id="5" name="Content Placeholder 5" descr="This table expands on the table in the previous slide, and reports on State Ombudsmen's perceived effectiveness of their statewide program’s relationship with board and care homes and in-home providers, as well as nursing homes. One State Ombudsman did not respond to the question for effectiveness of relationships with board and care homes or nursing homes, and one State Ombudsman did not respond to the question for effectiveness of relationships with in-home providers."/>
          <p:cNvGraphicFramePr>
            <a:graphicFrameLocks/>
          </p:cNvGraphicFramePr>
          <p:nvPr>
            <p:extLst>
              <p:ext uri="{D42A27DB-BD31-4B8C-83A1-F6EECF244321}">
                <p14:modId xmlns:p14="http://schemas.microsoft.com/office/powerpoint/2010/main" val="2852256052"/>
              </p:ext>
            </p:extLst>
          </p:nvPr>
        </p:nvGraphicFramePr>
        <p:xfrm>
          <a:off x="457200" y="2788927"/>
          <a:ext cx="7917138" cy="2397750"/>
        </p:xfrm>
        <a:graphic>
          <a:graphicData uri="http://schemas.openxmlformats.org/drawingml/2006/table">
            <a:tbl>
              <a:tblPr firstRow="1" bandRow="1">
                <a:tableStyleId>{5C22544A-7EE6-4342-B048-85BDC9FD1C3A}</a:tableStyleId>
              </a:tblPr>
              <a:tblGrid>
                <a:gridCol w="3377979"/>
                <a:gridCol w="1688989"/>
                <a:gridCol w="1583428"/>
                <a:gridCol w="1266742"/>
              </a:tblGrid>
              <a:tr h="914390">
                <a:tc>
                  <a:txBody>
                    <a:bodyPr/>
                    <a:lstStyle/>
                    <a:p>
                      <a:r>
                        <a:rPr lang="en-US" dirty="0" smtClean="0">
                          <a:solidFill>
                            <a:srgbClr val="6E6259"/>
                          </a:solidFill>
                        </a:rPr>
                        <a:t>-</a:t>
                      </a:r>
                      <a:endParaRPr lang="en-US" dirty="0">
                        <a:solidFill>
                          <a:srgbClr val="6E6259"/>
                        </a:solidFill>
                      </a:endParaRPr>
                    </a:p>
                  </a:txBody>
                  <a:tcPr/>
                </a:tc>
                <a:tc>
                  <a:txBody>
                    <a:bodyPr/>
                    <a:lstStyle/>
                    <a:p>
                      <a:pPr marL="0" algn="ctr" defTabSz="914400" rtl="0" eaLnBrk="1" fontAlgn="t" latinLnBrk="0" hangingPunct="1"/>
                      <a:r>
                        <a:rPr lang="en-US" sz="1400" b="1" i="0" kern="1200" dirty="0" smtClean="0">
                          <a:solidFill>
                            <a:schemeClr val="bg1"/>
                          </a:solidFill>
                          <a:latin typeface="+mn-lt"/>
                          <a:ea typeface="+mn-ea"/>
                          <a:cs typeface="+mn-cs"/>
                        </a:rPr>
                        <a:t>Nursing Homes</a:t>
                      </a:r>
                    </a:p>
                    <a:p>
                      <a:pPr marL="0" algn="ctr" defTabSz="914400" rtl="0" eaLnBrk="1" fontAlgn="t" latinLnBrk="0" hangingPunct="1"/>
                      <a:r>
                        <a:rPr lang="en-US" sz="1400" b="1" i="0" kern="1200" dirty="0" smtClean="0">
                          <a:solidFill>
                            <a:schemeClr val="bg1"/>
                          </a:solidFill>
                          <a:latin typeface="+mn-lt"/>
                          <a:ea typeface="+mn-ea"/>
                          <a:cs typeface="+mn-cs"/>
                        </a:rPr>
                        <a:t>(N=51)*</a:t>
                      </a:r>
                      <a:endParaRPr lang="en-US" sz="1400" b="1" i="0" kern="1200" dirty="0">
                        <a:solidFill>
                          <a:schemeClr val="bg1"/>
                        </a:solidFill>
                        <a:latin typeface="+mn-lt"/>
                        <a:ea typeface="+mn-ea"/>
                        <a:cs typeface="+mn-cs"/>
                      </a:endParaRPr>
                    </a:p>
                  </a:txBody>
                  <a:tcPr marL="9525" marR="9525" marT="9525" marB="0" anchor="ctr"/>
                </a:tc>
                <a:tc>
                  <a:txBody>
                    <a:bodyPr/>
                    <a:lstStyle/>
                    <a:p>
                      <a:pPr marL="0" algn="ctr" defTabSz="914400" rtl="0" eaLnBrk="1" fontAlgn="t" latinLnBrk="0" hangingPunct="1"/>
                      <a:r>
                        <a:rPr lang="en-US" sz="1400" b="1" kern="1200" dirty="0" smtClean="0">
                          <a:solidFill>
                            <a:schemeClr val="bg1"/>
                          </a:solidFill>
                          <a:latin typeface="+mn-lt"/>
                          <a:ea typeface="+mn-ea"/>
                          <a:cs typeface="+mn-cs"/>
                        </a:rPr>
                        <a:t>Board</a:t>
                      </a:r>
                      <a:r>
                        <a:rPr lang="en-US" sz="1400" b="1" kern="1200" baseline="0" dirty="0" smtClean="0">
                          <a:solidFill>
                            <a:schemeClr val="bg1"/>
                          </a:solidFill>
                          <a:latin typeface="+mn-lt"/>
                          <a:ea typeface="+mn-ea"/>
                          <a:cs typeface="+mn-cs"/>
                        </a:rPr>
                        <a:t> and Care Homes</a:t>
                      </a:r>
                    </a:p>
                    <a:p>
                      <a:pPr marL="0" algn="ctr" defTabSz="914400" rtl="0" eaLnBrk="1" fontAlgn="t" latinLnBrk="0" hangingPunct="1"/>
                      <a:r>
                        <a:rPr lang="en-US" sz="1400" b="1" kern="1200" baseline="0" dirty="0" smtClean="0">
                          <a:solidFill>
                            <a:schemeClr val="bg1"/>
                          </a:solidFill>
                          <a:latin typeface="+mn-lt"/>
                          <a:ea typeface="+mn-ea"/>
                          <a:cs typeface="+mn-cs"/>
                        </a:rPr>
                        <a:t>(N=51)**</a:t>
                      </a:r>
                      <a:endParaRPr lang="en-US" sz="1400" b="1" kern="1200" dirty="0">
                        <a:solidFill>
                          <a:schemeClr val="bg1"/>
                        </a:solidFill>
                        <a:latin typeface="+mn-lt"/>
                        <a:ea typeface="+mn-ea"/>
                        <a:cs typeface="+mn-cs"/>
                      </a:endParaRPr>
                    </a:p>
                  </a:txBody>
                  <a:tcPr marL="9525" marR="9525" marT="9525" marB="0" anchor="ctr"/>
                </a:tc>
                <a:tc>
                  <a:txBody>
                    <a:bodyPr/>
                    <a:lstStyle/>
                    <a:p>
                      <a:pPr marL="0" algn="ctr" defTabSz="914400" rtl="0" eaLnBrk="1" fontAlgn="t" latinLnBrk="0" hangingPunct="1"/>
                      <a:r>
                        <a:rPr lang="en-US" sz="1400" b="1" kern="1200" dirty="0" smtClean="0">
                          <a:solidFill>
                            <a:schemeClr val="bg1"/>
                          </a:solidFill>
                          <a:latin typeface="+mn-lt"/>
                          <a:ea typeface="+mn-ea"/>
                          <a:cs typeface="+mn-cs"/>
                        </a:rPr>
                        <a:t>In-Home Providers</a:t>
                      </a:r>
                    </a:p>
                    <a:p>
                      <a:pPr marL="0" algn="ctr" defTabSz="914400" rtl="0" eaLnBrk="1" fontAlgn="t" latinLnBrk="0" hangingPunct="1"/>
                      <a:r>
                        <a:rPr lang="en-US" sz="1400" b="1" kern="1200" dirty="0" smtClean="0">
                          <a:solidFill>
                            <a:schemeClr val="bg1"/>
                          </a:solidFill>
                          <a:latin typeface="+mn-lt"/>
                          <a:ea typeface="+mn-ea"/>
                          <a:cs typeface="+mn-cs"/>
                        </a:rPr>
                        <a:t>(N=16)***</a:t>
                      </a:r>
                      <a:endParaRPr lang="en-US" sz="1400" b="1" kern="1200" dirty="0">
                        <a:solidFill>
                          <a:schemeClr val="bg1"/>
                        </a:solidFill>
                        <a:latin typeface="+mn-lt"/>
                        <a:ea typeface="+mn-ea"/>
                        <a:cs typeface="+mn-cs"/>
                      </a:endParaRPr>
                    </a:p>
                  </a:txBody>
                  <a:tcPr marL="9525" marR="9525" marT="9525" marB="0" anchor="ctr"/>
                </a:tc>
              </a:tr>
              <a:tr h="370840">
                <a:tc>
                  <a:txBody>
                    <a:bodyPr/>
                    <a:lstStyle/>
                    <a:p>
                      <a:pPr marL="0" algn="l" defTabSz="914400" rtl="0" eaLnBrk="1" fontAlgn="t" latinLnBrk="0" hangingPunct="1"/>
                      <a:r>
                        <a:rPr lang="en-US" sz="1800" kern="1200" dirty="0" smtClean="0">
                          <a:solidFill>
                            <a:schemeClr val="dk1"/>
                          </a:solidFill>
                          <a:latin typeface="+mn-lt"/>
                          <a:ea typeface="+mn-ea"/>
                          <a:cs typeface="+mn-cs"/>
                        </a:rPr>
                        <a:t>Majority of relationships effective</a:t>
                      </a:r>
                      <a:endParaRPr lang="en-US" sz="1800" kern="1200" dirty="0">
                        <a:solidFill>
                          <a:schemeClr val="dk1"/>
                        </a:solidFill>
                        <a:latin typeface="+mn-lt"/>
                        <a:ea typeface="+mn-ea"/>
                        <a:cs typeface="+mn-cs"/>
                      </a:endParaRPr>
                    </a:p>
                  </a:txBody>
                  <a:tcPr marL="9525" marR="9525" marT="9525" marB="0"/>
                </a:tc>
                <a:tc>
                  <a:txBody>
                    <a:bodyPr/>
                    <a:lstStyle/>
                    <a:p>
                      <a:pPr algn="ctr" fontAlgn="t"/>
                      <a:r>
                        <a:rPr lang="en-US" sz="1800" i="0" kern="1200" dirty="0" smtClean="0">
                          <a:solidFill>
                            <a:schemeClr val="dk1"/>
                          </a:solidFill>
                          <a:latin typeface="+mn-lt"/>
                          <a:ea typeface="+mn-ea"/>
                          <a:cs typeface="+mn-cs"/>
                        </a:rPr>
                        <a:t>51%</a:t>
                      </a:r>
                      <a:endParaRPr lang="en-US" sz="1800" i="0" kern="1200" dirty="0">
                        <a:solidFill>
                          <a:schemeClr val="dk1"/>
                        </a:solidFill>
                        <a:latin typeface="+mn-lt"/>
                        <a:ea typeface="+mn-ea"/>
                        <a:cs typeface="+mn-cs"/>
                      </a:endParaRPr>
                    </a:p>
                  </a:txBody>
                  <a:tcPr marL="9525" marR="9525" marT="9525" marB="0" anchor="ctr"/>
                </a:tc>
                <a:tc>
                  <a:txBody>
                    <a:bodyPr/>
                    <a:lstStyle/>
                    <a:p>
                      <a:pPr algn="ctr" fontAlgn="t"/>
                      <a:r>
                        <a:rPr lang="en-US" sz="1800" b="0" kern="1200" dirty="0" smtClean="0">
                          <a:solidFill>
                            <a:schemeClr val="dk1"/>
                          </a:solidFill>
                          <a:latin typeface="+mn-lt"/>
                          <a:ea typeface="+mn-ea"/>
                          <a:cs typeface="+mn-cs"/>
                        </a:rPr>
                        <a:t>39%</a:t>
                      </a:r>
                      <a:endParaRPr lang="en-US" sz="1800" b="0" kern="1200" dirty="0">
                        <a:solidFill>
                          <a:schemeClr val="dk1"/>
                        </a:solidFill>
                        <a:latin typeface="+mn-lt"/>
                        <a:ea typeface="+mn-ea"/>
                        <a:cs typeface="+mn-cs"/>
                      </a:endParaRPr>
                    </a:p>
                  </a:txBody>
                  <a:tcPr marL="9525" marR="9525" marT="9525" marB="0" anchor="ctr"/>
                </a:tc>
                <a:tc>
                  <a:txBody>
                    <a:bodyPr/>
                    <a:lstStyle/>
                    <a:p>
                      <a:pPr algn="ctr" fontAlgn="t"/>
                      <a:r>
                        <a:rPr lang="en-US" sz="1800" b="0" kern="1200" dirty="0" smtClean="0">
                          <a:solidFill>
                            <a:schemeClr val="dk1"/>
                          </a:solidFill>
                          <a:latin typeface="+mn-lt"/>
                          <a:ea typeface="+mn-ea"/>
                          <a:cs typeface="+mn-cs"/>
                        </a:rPr>
                        <a:t>25%</a:t>
                      </a:r>
                      <a:endParaRPr lang="en-US" sz="1800" b="0" kern="1200" dirty="0">
                        <a:solidFill>
                          <a:schemeClr val="dk1"/>
                        </a:solidFill>
                        <a:latin typeface="+mn-lt"/>
                        <a:ea typeface="+mn-ea"/>
                        <a:cs typeface="+mn-cs"/>
                      </a:endParaRPr>
                    </a:p>
                  </a:txBody>
                  <a:tcPr marL="9525" marR="9525" marT="9525" marB="0" anchor="ctr"/>
                </a:tc>
              </a:tr>
              <a:tr h="370840">
                <a:tc>
                  <a:txBody>
                    <a:bodyPr/>
                    <a:lstStyle/>
                    <a:p>
                      <a:pPr marL="0" algn="l" defTabSz="914400" rtl="0" eaLnBrk="1" fontAlgn="t" latinLnBrk="0" hangingPunct="1"/>
                      <a:r>
                        <a:rPr lang="en-US" sz="1800" kern="1200" dirty="0" smtClean="0">
                          <a:solidFill>
                            <a:schemeClr val="dk1"/>
                          </a:solidFill>
                          <a:latin typeface="+mn-lt"/>
                          <a:ea typeface="+mn-ea"/>
                          <a:cs typeface="+mn-cs"/>
                        </a:rPr>
                        <a:t>Some</a:t>
                      </a:r>
                      <a:r>
                        <a:rPr lang="en-US" sz="1800" kern="1200" baseline="0" dirty="0" smtClean="0">
                          <a:solidFill>
                            <a:schemeClr val="dk1"/>
                          </a:solidFill>
                          <a:latin typeface="+mn-lt"/>
                          <a:ea typeface="+mn-ea"/>
                          <a:cs typeface="+mn-cs"/>
                        </a:rPr>
                        <a:t> relationships effective</a:t>
                      </a:r>
                      <a:endParaRPr lang="en-US" sz="1800" kern="1200" dirty="0">
                        <a:solidFill>
                          <a:schemeClr val="dk1"/>
                        </a:solidFill>
                        <a:latin typeface="+mn-lt"/>
                        <a:ea typeface="+mn-ea"/>
                        <a:cs typeface="+mn-cs"/>
                      </a:endParaRPr>
                    </a:p>
                  </a:txBody>
                  <a:tcPr marL="9525" marR="9525" marT="9525" marB="0"/>
                </a:tc>
                <a:tc>
                  <a:txBody>
                    <a:bodyPr/>
                    <a:lstStyle/>
                    <a:p>
                      <a:pPr algn="ctr" fontAlgn="t"/>
                      <a:r>
                        <a:rPr lang="en-US" sz="1800" i="0" kern="1200" dirty="0" smtClean="0">
                          <a:solidFill>
                            <a:schemeClr val="dk1"/>
                          </a:solidFill>
                          <a:latin typeface="+mn-lt"/>
                          <a:ea typeface="+mn-ea"/>
                          <a:cs typeface="+mn-cs"/>
                        </a:rPr>
                        <a:t>47%</a:t>
                      </a:r>
                      <a:endParaRPr lang="en-US" sz="1800" i="0" kern="1200" dirty="0">
                        <a:solidFill>
                          <a:schemeClr val="dk1"/>
                        </a:solidFill>
                        <a:latin typeface="+mn-lt"/>
                        <a:ea typeface="+mn-ea"/>
                        <a:cs typeface="+mn-cs"/>
                      </a:endParaRPr>
                    </a:p>
                  </a:txBody>
                  <a:tcPr marL="9525" marR="9525" marT="9525" marB="0" anchor="ctr"/>
                </a:tc>
                <a:tc>
                  <a:txBody>
                    <a:bodyPr/>
                    <a:lstStyle/>
                    <a:p>
                      <a:pPr algn="ctr" fontAlgn="t"/>
                      <a:r>
                        <a:rPr lang="en-US" sz="1800" b="0" kern="1200" dirty="0" smtClean="0">
                          <a:solidFill>
                            <a:schemeClr val="dk1"/>
                          </a:solidFill>
                          <a:latin typeface="+mn-lt"/>
                          <a:ea typeface="+mn-ea"/>
                          <a:cs typeface="+mn-cs"/>
                        </a:rPr>
                        <a:t>49%</a:t>
                      </a:r>
                      <a:endParaRPr lang="en-US" sz="1800" b="0" kern="1200" dirty="0">
                        <a:solidFill>
                          <a:schemeClr val="dk1"/>
                        </a:solidFill>
                        <a:latin typeface="+mn-lt"/>
                        <a:ea typeface="+mn-ea"/>
                        <a:cs typeface="+mn-cs"/>
                      </a:endParaRPr>
                    </a:p>
                  </a:txBody>
                  <a:tcPr marL="9525" marR="9525" marT="9525" marB="0" anchor="ctr"/>
                </a:tc>
                <a:tc>
                  <a:txBody>
                    <a:bodyPr/>
                    <a:lstStyle/>
                    <a:p>
                      <a:pPr algn="ctr" fontAlgn="t"/>
                      <a:r>
                        <a:rPr lang="en-US" sz="1800" b="0" kern="1200" dirty="0" smtClean="0">
                          <a:solidFill>
                            <a:schemeClr val="dk1"/>
                          </a:solidFill>
                          <a:latin typeface="+mn-lt"/>
                          <a:ea typeface="+mn-ea"/>
                          <a:cs typeface="+mn-cs"/>
                        </a:rPr>
                        <a:t>56%</a:t>
                      </a:r>
                      <a:endParaRPr lang="en-US" sz="1800" b="0" kern="1200" dirty="0">
                        <a:solidFill>
                          <a:schemeClr val="dk1"/>
                        </a:solidFill>
                        <a:latin typeface="+mn-lt"/>
                        <a:ea typeface="+mn-ea"/>
                        <a:cs typeface="+mn-cs"/>
                      </a:endParaRPr>
                    </a:p>
                  </a:txBody>
                  <a:tcPr marL="9525" marR="9525" marT="9525" marB="0" anchor="ctr"/>
                </a:tc>
              </a:tr>
              <a:tr h="370840">
                <a:tc>
                  <a:txBody>
                    <a:bodyPr/>
                    <a:lstStyle/>
                    <a:p>
                      <a:pPr marL="0" algn="l" defTabSz="914400" rtl="0" eaLnBrk="1" fontAlgn="t" latinLnBrk="0" hangingPunct="1"/>
                      <a:r>
                        <a:rPr lang="en-US" sz="1800" kern="1200" dirty="0" smtClean="0">
                          <a:solidFill>
                            <a:schemeClr val="dk1"/>
                          </a:solidFill>
                          <a:latin typeface="+mn-lt"/>
                          <a:ea typeface="+mn-ea"/>
                          <a:cs typeface="+mn-cs"/>
                        </a:rPr>
                        <a:t>A</a:t>
                      </a:r>
                      <a:r>
                        <a:rPr lang="en-US" sz="1800" kern="1200" baseline="0" dirty="0" smtClean="0">
                          <a:solidFill>
                            <a:schemeClr val="dk1"/>
                          </a:solidFill>
                          <a:latin typeface="+mn-lt"/>
                          <a:ea typeface="+mn-ea"/>
                          <a:cs typeface="+mn-cs"/>
                        </a:rPr>
                        <a:t> few relationships effective</a:t>
                      </a:r>
                      <a:endParaRPr lang="en-US" sz="1800" kern="1200" dirty="0">
                        <a:solidFill>
                          <a:schemeClr val="dk1"/>
                        </a:solidFill>
                        <a:latin typeface="+mn-lt"/>
                        <a:ea typeface="+mn-ea"/>
                        <a:cs typeface="+mn-cs"/>
                      </a:endParaRPr>
                    </a:p>
                  </a:txBody>
                  <a:tcPr marL="9525" marR="9525" marT="9525" marB="0"/>
                </a:tc>
                <a:tc>
                  <a:txBody>
                    <a:bodyPr/>
                    <a:lstStyle/>
                    <a:p>
                      <a:pPr algn="ctr" fontAlgn="t"/>
                      <a:r>
                        <a:rPr lang="en-US" sz="1800" i="0" kern="1200" dirty="0" smtClean="0">
                          <a:solidFill>
                            <a:schemeClr val="dk1"/>
                          </a:solidFill>
                          <a:latin typeface="+mn-lt"/>
                          <a:ea typeface="+mn-ea"/>
                          <a:cs typeface="+mn-cs"/>
                        </a:rPr>
                        <a:t>2%</a:t>
                      </a:r>
                      <a:endParaRPr lang="en-US" sz="1800" i="0" kern="1200" dirty="0">
                        <a:solidFill>
                          <a:schemeClr val="dk1"/>
                        </a:solidFill>
                        <a:latin typeface="+mn-lt"/>
                        <a:ea typeface="+mn-ea"/>
                        <a:cs typeface="+mn-cs"/>
                      </a:endParaRPr>
                    </a:p>
                  </a:txBody>
                  <a:tcPr marL="9525" marR="9525" marT="9525" marB="0" anchor="ctr"/>
                </a:tc>
                <a:tc>
                  <a:txBody>
                    <a:bodyPr/>
                    <a:lstStyle/>
                    <a:p>
                      <a:pPr algn="ctr" fontAlgn="t"/>
                      <a:r>
                        <a:rPr lang="en-US" sz="1800" b="0" kern="1200" dirty="0" smtClean="0">
                          <a:solidFill>
                            <a:schemeClr val="dk1"/>
                          </a:solidFill>
                          <a:latin typeface="+mn-lt"/>
                          <a:ea typeface="+mn-ea"/>
                          <a:cs typeface="+mn-cs"/>
                        </a:rPr>
                        <a:t>12%</a:t>
                      </a:r>
                      <a:endParaRPr lang="en-US" sz="1800" b="0" kern="1200" dirty="0">
                        <a:solidFill>
                          <a:schemeClr val="dk1"/>
                        </a:solidFill>
                        <a:latin typeface="+mn-lt"/>
                        <a:ea typeface="+mn-ea"/>
                        <a:cs typeface="+mn-cs"/>
                      </a:endParaRPr>
                    </a:p>
                  </a:txBody>
                  <a:tcPr marL="9525" marR="9525" marT="9525" marB="0" anchor="ctr"/>
                </a:tc>
                <a:tc>
                  <a:txBody>
                    <a:bodyPr/>
                    <a:lstStyle/>
                    <a:p>
                      <a:pPr algn="ctr" fontAlgn="t"/>
                      <a:r>
                        <a:rPr lang="en-US" sz="1800" b="0" kern="1200" dirty="0" smtClean="0">
                          <a:solidFill>
                            <a:schemeClr val="dk1"/>
                          </a:solidFill>
                          <a:latin typeface="+mn-lt"/>
                          <a:ea typeface="+mn-ea"/>
                          <a:cs typeface="+mn-cs"/>
                        </a:rPr>
                        <a:t>19%</a:t>
                      </a:r>
                      <a:endParaRPr lang="en-US" sz="1800" b="0" kern="1200" dirty="0">
                        <a:solidFill>
                          <a:schemeClr val="dk1"/>
                        </a:solidFill>
                        <a:latin typeface="+mn-lt"/>
                        <a:ea typeface="+mn-ea"/>
                        <a:cs typeface="+mn-cs"/>
                      </a:endParaRPr>
                    </a:p>
                  </a:txBody>
                  <a:tcPr marL="9525" marR="9525" marT="9525" marB="0" anchor="ctr"/>
                </a:tc>
              </a:tr>
              <a:tr h="370840">
                <a:tc>
                  <a:txBody>
                    <a:bodyPr/>
                    <a:lstStyle/>
                    <a:p>
                      <a:pPr marL="0" algn="l" defTabSz="914400" rtl="0" eaLnBrk="1" fontAlgn="t" latinLnBrk="0" hangingPunct="1"/>
                      <a:r>
                        <a:rPr lang="en-US" sz="1800" kern="1200" dirty="0" smtClean="0">
                          <a:solidFill>
                            <a:schemeClr val="dk1"/>
                          </a:solidFill>
                          <a:latin typeface="+mn-lt"/>
                          <a:ea typeface="+mn-ea"/>
                          <a:cs typeface="+mn-cs"/>
                        </a:rPr>
                        <a:t>No</a:t>
                      </a:r>
                      <a:r>
                        <a:rPr lang="en-US" sz="1800" kern="1200" baseline="0" dirty="0" smtClean="0">
                          <a:solidFill>
                            <a:schemeClr val="dk1"/>
                          </a:solidFill>
                          <a:latin typeface="+mn-lt"/>
                          <a:ea typeface="+mn-ea"/>
                          <a:cs typeface="+mn-cs"/>
                        </a:rPr>
                        <a:t> relationships effective</a:t>
                      </a:r>
                      <a:endParaRPr lang="en-US" sz="1800" kern="1200" dirty="0">
                        <a:solidFill>
                          <a:schemeClr val="dk1"/>
                        </a:solidFill>
                        <a:latin typeface="+mn-lt"/>
                        <a:ea typeface="+mn-ea"/>
                        <a:cs typeface="+mn-cs"/>
                      </a:endParaRPr>
                    </a:p>
                  </a:txBody>
                  <a:tcPr marL="9525" marR="9525" marT="9525" marB="0"/>
                </a:tc>
                <a:tc>
                  <a:txBody>
                    <a:bodyPr/>
                    <a:lstStyle/>
                    <a:p>
                      <a:pPr algn="ctr" fontAlgn="t"/>
                      <a:r>
                        <a:rPr lang="en-US" sz="1800" i="0" kern="1200" dirty="0" smtClean="0">
                          <a:solidFill>
                            <a:schemeClr val="dk1"/>
                          </a:solidFill>
                          <a:latin typeface="+mn-lt"/>
                          <a:ea typeface="+mn-ea"/>
                          <a:cs typeface="+mn-cs"/>
                        </a:rPr>
                        <a:t>0%</a:t>
                      </a:r>
                      <a:endParaRPr lang="en-US" sz="1800" i="0" kern="1200" dirty="0">
                        <a:solidFill>
                          <a:schemeClr val="dk1"/>
                        </a:solidFill>
                        <a:latin typeface="+mn-lt"/>
                        <a:ea typeface="+mn-ea"/>
                        <a:cs typeface="+mn-cs"/>
                      </a:endParaRPr>
                    </a:p>
                  </a:txBody>
                  <a:tcPr marL="9525" marR="9525" marT="9525" marB="0" anchor="ctr"/>
                </a:tc>
                <a:tc>
                  <a:txBody>
                    <a:bodyPr/>
                    <a:lstStyle/>
                    <a:p>
                      <a:pPr algn="ctr" fontAlgn="t"/>
                      <a:r>
                        <a:rPr lang="en-US" sz="1800" b="0" kern="1200" dirty="0">
                          <a:solidFill>
                            <a:schemeClr val="dk1"/>
                          </a:solidFill>
                          <a:latin typeface="+mn-lt"/>
                          <a:ea typeface="+mn-ea"/>
                          <a:cs typeface="+mn-cs"/>
                        </a:rPr>
                        <a:t>0%</a:t>
                      </a:r>
                    </a:p>
                  </a:txBody>
                  <a:tcPr marL="9525" marR="9525" marT="9525" marB="0" anchor="ctr"/>
                </a:tc>
                <a:tc>
                  <a:txBody>
                    <a:bodyPr/>
                    <a:lstStyle/>
                    <a:p>
                      <a:pPr algn="ctr" fontAlgn="t"/>
                      <a:r>
                        <a:rPr lang="en-US" sz="1800" b="0" kern="1200" dirty="0" smtClean="0">
                          <a:solidFill>
                            <a:schemeClr val="dk1"/>
                          </a:solidFill>
                          <a:latin typeface="+mn-lt"/>
                          <a:ea typeface="+mn-ea"/>
                          <a:cs typeface="+mn-cs"/>
                        </a:rPr>
                        <a:t>0%</a:t>
                      </a:r>
                      <a:endParaRPr lang="en-US" sz="1800" b="0" kern="1200" dirty="0">
                        <a:solidFill>
                          <a:schemeClr val="dk1"/>
                        </a:solidFill>
                        <a:latin typeface="+mn-lt"/>
                        <a:ea typeface="+mn-ea"/>
                        <a:cs typeface="+mn-cs"/>
                      </a:endParaRPr>
                    </a:p>
                  </a:txBody>
                  <a:tcPr marL="9525" marR="9525" marT="9525" marB="0" anchor="ctr"/>
                </a:tc>
              </a:tr>
            </a:tbl>
          </a:graphicData>
        </a:graphic>
      </p:graphicFrame>
      <p:sp>
        <p:nvSpPr>
          <p:cNvPr id="10" name="Content Placeholder 9"/>
          <p:cNvSpPr>
            <a:spLocks noGrp="1"/>
          </p:cNvSpPr>
          <p:nvPr>
            <p:ph sz="quarter" idx="14"/>
          </p:nvPr>
        </p:nvSpPr>
        <p:spPr>
          <a:xfrm>
            <a:off x="457200" y="5336798"/>
            <a:ext cx="8153400" cy="427132"/>
          </a:xfrm>
        </p:spPr>
        <p:txBody>
          <a:bodyPr/>
          <a:lstStyle/>
          <a:p>
            <a:pPr>
              <a:buClrTx/>
            </a:pPr>
            <a:r>
              <a:rPr lang="en-US" sz="1800" dirty="0">
                <a:solidFill>
                  <a:srgbClr val="4A4541"/>
                </a:solidFill>
              </a:rPr>
              <a:t>*Missing=1; **Missing=1; ***</a:t>
            </a:r>
            <a:r>
              <a:rPr lang="en-US" sz="1800" dirty="0" smtClean="0">
                <a:solidFill>
                  <a:srgbClr val="4A4541"/>
                </a:solidFill>
              </a:rPr>
              <a:t>Missing=1</a:t>
            </a:r>
            <a:endParaRPr lang="en-US" sz="1800" dirty="0">
              <a:solidFill>
                <a:srgbClr val="4A4541"/>
              </a:solidFill>
            </a:endParaRPr>
          </a:p>
        </p:txBody>
      </p:sp>
    </p:spTree>
    <p:extLst>
      <p:ext uri="{BB962C8B-B14F-4D97-AF65-F5344CB8AC3E}">
        <p14:creationId xmlns:p14="http://schemas.microsoft.com/office/powerpoint/2010/main" val="662451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Successful practices</a:t>
            </a:r>
          </a:p>
        </p:txBody>
      </p:sp>
      <p:sp>
        <p:nvSpPr>
          <p:cNvPr id="4" name="Content Placeholder 3"/>
          <p:cNvSpPr>
            <a:spLocks noGrp="1"/>
          </p:cNvSpPr>
          <p:nvPr>
            <p:ph sz="quarter" idx="13"/>
          </p:nvPr>
        </p:nvSpPr>
        <p:spPr/>
        <p:txBody>
          <a:bodyPr/>
          <a:lstStyle/>
          <a:p>
            <a:r>
              <a:rPr lang="en-US" dirty="0">
                <a:solidFill>
                  <a:srgbClr val="4A4541"/>
                </a:solidFill>
              </a:rPr>
              <a:t>Data: SLTCO </a:t>
            </a:r>
            <a:r>
              <a:rPr lang="en-US" dirty="0" smtClean="0">
                <a:solidFill>
                  <a:srgbClr val="4A4541"/>
                </a:solidFill>
              </a:rPr>
              <a:t>Interviews</a:t>
            </a:r>
            <a:endParaRPr lang="en-US" dirty="0">
              <a:solidFill>
                <a:srgbClr val="4A4541"/>
              </a:solidFill>
            </a:endParaRPr>
          </a:p>
        </p:txBody>
      </p:sp>
      <p:sp>
        <p:nvSpPr>
          <p:cNvPr id="3" name="Content Placeholder 2"/>
          <p:cNvSpPr>
            <a:spLocks noGrp="1"/>
          </p:cNvSpPr>
          <p:nvPr>
            <p:ph sz="quarter" idx="11"/>
          </p:nvPr>
        </p:nvSpPr>
        <p:spPr/>
        <p:txBody>
          <a:bodyPr/>
          <a:lstStyle/>
          <a:p>
            <a:pPr>
              <a:buClrTx/>
            </a:pPr>
            <a:r>
              <a:rPr lang="en-US" b="1" dirty="0">
                <a:solidFill>
                  <a:srgbClr val="4A4541"/>
                </a:solidFill>
              </a:rPr>
              <a:t>Strong relationship with licensing and survey agency</a:t>
            </a:r>
          </a:p>
          <a:p>
            <a:pPr lvl="1">
              <a:buClrTx/>
            </a:pPr>
            <a:r>
              <a:rPr lang="en-US" dirty="0">
                <a:solidFill>
                  <a:srgbClr val="4A4541"/>
                </a:solidFill>
              </a:rPr>
              <a:t>In one state, some board and care homes have been found to be operating illegally without a license. The LTCOP meets regularly with the survey agency about issues related to these homes, including the relocation process when homes must be closed. In addition, the agency attends the LTCOP annual statewide training and shares facility trends.</a:t>
            </a:r>
          </a:p>
          <a:p>
            <a:pPr>
              <a:buClrTx/>
            </a:pPr>
            <a:r>
              <a:rPr lang="en-US" b="1" dirty="0">
                <a:solidFill>
                  <a:srgbClr val="4A4541"/>
                </a:solidFill>
              </a:rPr>
              <a:t>Mental health training</a:t>
            </a:r>
            <a:r>
              <a:rPr lang="en-US" dirty="0">
                <a:solidFill>
                  <a:srgbClr val="4A4541"/>
                </a:solidFill>
              </a:rPr>
              <a:t> </a:t>
            </a:r>
          </a:p>
          <a:p>
            <a:pPr lvl="1">
              <a:buClrTx/>
            </a:pPr>
            <a:r>
              <a:rPr lang="en-US" dirty="0">
                <a:solidFill>
                  <a:srgbClr val="4A4541"/>
                </a:solidFill>
              </a:rPr>
              <a:t>One LTCOP works closely with the state mental health agency on training for O</a:t>
            </a:r>
            <a:r>
              <a:rPr lang="en-US" dirty="0" smtClean="0">
                <a:solidFill>
                  <a:srgbClr val="4A4541"/>
                </a:solidFill>
              </a:rPr>
              <a:t>mbudsman </a:t>
            </a:r>
            <a:r>
              <a:rPr lang="en-US" dirty="0">
                <a:solidFill>
                  <a:srgbClr val="4A4541"/>
                </a:solidFill>
              </a:rPr>
              <a:t>staff and advocating for mental health training for staff in residential care facilities where staff have limited knowledge of these issues</a:t>
            </a:r>
            <a:r>
              <a:rPr lang="en-US" dirty="0" smtClean="0">
                <a:solidFill>
                  <a:srgbClr val="4A4541"/>
                </a:solidFill>
              </a:rPr>
              <a:t>.</a:t>
            </a:r>
            <a:endParaRPr lang="en-US" dirty="0">
              <a:solidFill>
                <a:srgbClr val="4A4541"/>
              </a:solidFill>
            </a:endParaRPr>
          </a:p>
        </p:txBody>
      </p:sp>
    </p:spTree>
    <p:extLst>
      <p:ext uri="{BB962C8B-B14F-4D97-AF65-F5344CB8AC3E}">
        <p14:creationId xmlns:p14="http://schemas.microsoft.com/office/powerpoint/2010/main" val="3191730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sz="quarter" idx="11"/>
          </p:nvPr>
        </p:nvSpPr>
        <p:spPr/>
        <p:txBody>
          <a:bodyPr/>
          <a:lstStyle/>
          <a:p>
            <a:pPr>
              <a:buClrTx/>
            </a:pPr>
            <a:r>
              <a:rPr lang="en-US" dirty="0" smtClean="0">
                <a:solidFill>
                  <a:srgbClr val="4A4541"/>
                </a:solidFill>
              </a:rPr>
              <a:t>NORC Survey of State Long-Term Care Ombudsmen (SLTCO) (2018)</a:t>
            </a:r>
          </a:p>
          <a:p>
            <a:pPr>
              <a:buClrTx/>
            </a:pPr>
            <a:r>
              <a:rPr lang="en-US" dirty="0" smtClean="0">
                <a:solidFill>
                  <a:srgbClr val="4A4541"/>
                </a:solidFill>
              </a:rPr>
              <a:t>NORC interviews with SLTCO (2017)</a:t>
            </a:r>
          </a:p>
          <a:p>
            <a:pPr>
              <a:buClrTx/>
            </a:pPr>
            <a:r>
              <a:rPr lang="en-US" dirty="0" smtClean="0">
                <a:solidFill>
                  <a:srgbClr val="4A4541"/>
                </a:solidFill>
              </a:rPr>
              <a:t>National Ombudsman Reporting System (NORS) data (2016)</a:t>
            </a:r>
          </a:p>
          <a:p>
            <a:pPr>
              <a:buClrTx/>
            </a:pPr>
            <a:r>
              <a:rPr lang="en-US" dirty="0" smtClean="0">
                <a:solidFill>
                  <a:srgbClr val="4A4541"/>
                </a:solidFill>
              </a:rPr>
              <a:t>The National Long-Term Care Ombudsman Resource Center, “State Funding Support for Assisted Living Facilities” (July 2014). </a:t>
            </a:r>
          </a:p>
          <a:p>
            <a:pPr>
              <a:buClrTx/>
            </a:pPr>
            <a:r>
              <a:rPr lang="en-US" dirty="0" smtClean="0">
                <a:solidFill>
                  <a:srgbClr val="4A4541"/>
                </a:solidFill>
              </a:rPr>
              <a:t>Greene, </a:t>
            </a:r>
            <a:r>
              <a:rPr lang="en-US" dirty="0" err="1" smtClean="0">
                <a:solidFill>
                  <a:srgbClr val="4A4541"/>
                </a:solidFill>
              </a:rPr>
              <a:t>Lepore</a:t>
            </a:r>
            <a:r>
              <a:rPr lang="en-US" dirty="0" smtClean="0">
                <a:solidFill>
                  <a:srgbClr val="4A4541"/>
                </a:solidFill>
              </a:rPr>
              <a:t>, et al. ASPE. “Understanding Unlicensed Care Homes: Final Report” (September 2015).</a:t>
            </a:r>
            <a:endParaRPr lang="en-US" dirty="0">
              <a:solidFill>
                <a:srgbClr val="4A4541"/>
              </a:solidFill>
            </a:endParaRPr>
          </a:p>
        </p:txBody>
      </p:sp>
    </p:spTree>
    <p:extLst>
      <p:ext uri="{BB962C8B-B14F-4D97-AF65-F5344CB8AC3E}">
        <p14:creationId xmlns:p14="http://schemas.microsoft.com/office/powerpoint/2010/main" val="3728182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9" name="Text Placeholder 8"/>
          <p:cNvSpPr>
            <a:spLocks noGrp="1"/>
          </p:cNvSpPr>
          <p:nvPr>
            <p:ph type="body" idx="1"/>
          </p:nvPr>
        </p:nvSpPr>
        <p:spPr/>
        <p:txBody>
          <a:bodyPr/>
          <a:lstStyle/>
          <a:p>
            <a:r>
              <a:rPr lang="en-US" dirty="0" smtClean="0"/>
              <a:t>Kim Nguyen, PhD	</a:t>
            </a:r>
          </a:p>
          <a:p>
            <a:r>
              <a:rPr lang="en-US" dirty="0" smtClean="0"/>
              <a:t>301-634-9495</a:t>
            </a:r>
          </a:p>
          <a:p>
            <a:r>
              <a:rPr lang="en-US" dirty="0" smtClean="0">
                <a:hlinkClick r:id="rId3"/>
              </a:rPr>
              <a:t>nguyen-kim@norc.org </a:t>
            </a:r>
            <a:endParaRPr lang="en-US" dirty="0"/>
          </a:p>
        </p:txBody>
      </p:sp>
      <p:sp>
        <p:nvSpPr>
          <p:cNvPr id="12" name="Text Placeholder 11"/>
          <p:cNvSpPr>
            <a:spLocks noGrp="1"/>
          </p:cNvSpPr>
          <p:nvPr>
            <p:ph type="body" idx="10"/>
          </p:nvPr>
        </p:nvSpPr>
        <p:spPr>
          <a:xfrm>
            <a:off x="4538662" y="381000"/>
            <a:ext cx="3682925" cy="1676400"/>
          </a:xfrm>
        </p:spPr>
        <p:txBody>
          <a:bodyPr/>
          <a:lstStyle/>
          <a:p>
            <a:pPr>
              <a:buClr>
                <a:srgbClr val="E87424"/>
              </a:buClr>
            </a:pPr>
            <a:r>
              <a:rPr lang="en-US" dirty="0"/>
              <a:t>Sarah Downie			</a:t>
            </a:r>
          </a:p>
          <a:p>
            <a:pPr>
              <a:buClr>
                <a:srgbClr val="E87424"/>
              </a:buClr>
            </a:pPr>
            <a:r>
              <a:rPr lang="en-US" dirty="0"/>
              <a:t>301-634-9304</a:t>
            </a:r>
          </a:p>
          <a:p>
            <a:pPr>
              <a:buClr>
                <a:srgbClr val="E87424"/>
              </a:buClr>
            </a:pPr>
            <a:r>
              <a:rPr lang="en-US" dirty="0">
                <a:hlinkClick r:id="rId4"/>
              </a:rPr>
              <a:t>downie-sarah@norc.org</a:t>
            </a:r>
            <a:endParaRPr lang="en-US" dirty="0"/>
          </a:p>
        </p:txBody>
      </p:sp>
    </p:spTree>
    <p:extLst>
      <p:ext uri="{BB962C8B-B14F-4D97-AF65-F5344CB8AC3E}">
        <p14:creationId xmlns:p14="http://schemas.microsoft.com/office/powerpoint/2010/main" val="147943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LTCOP</a:t>
            </a:r>
            <a:endParaRPr lang="en-US" dirty="0"/>
          </a:p>
        </p:txBody>
      </p:sp>
      <p:sp>
        <p:nvSpPr>
          <p:cNvPr id="3" name="Content Placeholder 2"/>
          <p:cNvSpPr>
            <a:spLocks noGrp="1"/>
          </p:cNvSpPr>
          <p:nvPr>
            <p:ph sz="quarter" idx="11"/>
          </p:nvPr>
        </p:nvSpPr>
        <p:spPr/>
        <p:txBody>
          <a:bodyPr/>
          <a:lstStyle/>
          <a:p>
            <a:pPr>
              <a:buClrTx/>
            </a:pPr>
            <a:r>
              <a:rPr lang="en-US" dirty="0" smtClean="0">
                <a:solidFill>
                  <a:srgbClr val="4A4541"/>
                </a:solidFill>
              </a:rPr>
              <a:t>A long-term care Ombudsman (representative of the Office) is an advocate for residents of long-term care facilities.</a:t>
            </a:r>
          </a:p>
          <a:p>
            <a:pPr>
              <a:buClrTx/>
            </a:pPr>
            <a:r>
              <a:rPr lang="en-US" dirty="0" smtClean="0">
                <a:solidFill>
                  <a:srgbClr val="4A4541"/>
                </a:solidFill>
              </a:rPr>
              <a:t>Each </a:t>
            </a:r>
            <a:r>
              <a:rPr lang="en-US" dirty="0">
                <a:solidFill>
                  <a:srgbClr val="4A4541"/>
                </a:solidFill>
              </a:rPr>
              <a:t>state has an Office of the </a:t>
            </a:r>
            <a:r>
              <a:rPr lang="en-US" dirty="0" smtClean="0">
                <a:solidFill>
                  <a:srgbClr val="4A4541"/>
                </a:solidFill>
              </a:rPr>
              <a:t>Long-Term Care Ombudsman that is led by a State Long-Term Care Ombudsman (SLTCO)</a:t>
            </a:r>
          </a:p>
          <a:p>
            <a:pPr lvl="1">
              <a:buClrTx/>
            </a:pPr>
            <a:r>
              <a:rPr lang="en-US" dirty="0" smtClean="0">
                <a:solidFill>
                  <a:srgbClr val="4A4541"/>
                </a:solidFill>
              </a:rPr>
              <a:t>53 programs, including Guam, Puerto Rico, and Washington DC.</a:t>
            </a:r>
          </a:p>
          <a:p>
            <a:pPr>
              <a:buClrTx/>
            </a:pPr>
            <a:r>
              <a:rPr lang="en-US" dirty="0" smtClean="0">
                <a:solidFill>
                  <a:srgbClr val="4A4541"/>
                </a:solidFill>
              </a:rPr>
              <a:t>Many programs rely on volunteers to maintain an ongoing presence in facilities</a:t>
            </a:r>
            <a:endParaRPr lang="en-US" dirty="0">
              <a:solidFill>
                <a:srgbClr val="4A4541"/>
              </a:solidFill>
            </a:endParaRPr>
          </a:p>
          <a:p>
            <a:pPr>
              <a:buClrTx/>
            </a:pPr>
            <a:endParaRPr lang="en-US" dirty="0"/>
          </a:p>
        </p:txBody>
      </p:sp>
    </p:spTree>
    <p:extLst>
      <p:ext uri="{BB962C8B-B14F-4D97-AF65-F5344CB8AC3E}">
        <p14:creationId xmlns:p14="http://schemas.microsoft.com/office/powerpoint/2010/main" val="1804141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LTCOP</a:t>
            </a:r>
            <a:endParaRPr lang="en-US" dirty="0"/>
          </a:p>
        </p:txBody>
      </p:sp>
      <p:sp>
        <p:nvSpPr>
          <p:cNvPr id="3" name="Content Placeholder 2"/>
          <p:cNvSpPr>
            <a:spLocks noGrp="1"/>
          </p:cNvSpPr>
          <p:nvPr>
            <p:ph sz="quarter" idx="11"/>
          </p:nvPr>
        </p:nvSpPr>
        <p:spPr/>
        <p:txBody>
          <a:bodyPr/>
          <a:lstStyle/>
          <a:p>
            <a:pPr>
              <a:buClrTx/>
            </a:pPr>
            <a:r>
              <a:rPr lang="en-US" dirty="0" smtClean="0">
                <a:solidFill>
                  <a:srgbClr val="4A4541"/>
                </a:solidFill>
              </a:rPr>
              <a:t>As authorized </a:t>
            </a:r>
            <a:r>
              <a:rPr lang="en-US" dirty="0">
                <a:solidFill>
                  <a:srgbClr val="4A4541"/>
                </a:solidFill>
              </a:rPr>
              <a:t>by </a:t>
            </a:r>
            <a:r>
              <a:rPr lang="en-US" dirty="0" smtClean="0">
                <a:solidFill>
                  <a:srgbClr val="4A4541"/>
                </a:solidFill>
              </a:rPr>
              <a:t>the Older </a:t>
            </a:r>
            <a:r>
              <a:rPr lang="en-US" dirty="0">
                <a:solidFill>
                  <a:srgbClr val="4A4541"/>
                </a:solidFill>
              </a:rPr>
              <a:t>Americans </a:t>
            </a:r>
            <a:r>
              <a:rPr lang="en-US" dirty="0" smtClean="0">
                <a:solidFill>
                  <a:srgbClr val="4A4541"/>
                </a:solidFill>
              </a:rPr>
              <a:t>Act (OAA), </a:t>
            </a:r>
            <a:r>
              <a:rPr lang="en-US" dirty="0">
                <a:solidFill>
                  <a:srgbClr val="4A4541"/>
                </a:solidFill>
              </a:rPr>
              <a:t>the </a:t>
            </a:r>
            <a:r>
              <a:rPr lang="en-US" dirty="0" smtClean="0">
                <a:solidFill>
                  <a:srgbClr val="4A4541"/>
                </a:solidFill>
              </a:rPr>
              <a:t>Long-Term Care Ombudsman Program (LTCOP) has the following responsibilities:</a:t>
            </a:r>
          </a:p>
          <a:p>
            <a:pPr lvl="1">
              <a:buClrTx/>
            </a:pPr>
            <a:r>
              <a:rPr lang="en-US" dirty="0" smtClean="0">
                <a:solidFill>
                  <a:srgbClr val="4A4541"/>
                </a:solidFill>
              </a:rPr>
              <a:t>Identify, investigate, </a:t>
            </a:r>
            <a:r>
              <a:rPr lang="en-US" dirty="0">
                <a:solidFill>
                  <a:srgbClr val="4A4541"/>
                </a:solidFill>
              </a:rPr>
              <a:t>and </a:t>
            </a:r>
            <a:r>
              <a:rPr lang="en-US" dirty="0" smtClean="0">
                <a:solidFill>
                  <a:srgbClr val="4A4541"/>
                </a:solidFill>
              </a:rPr>
              <a:t>resolve </a:t>
            </a:r>
            <a:r>
              <a:rPr lang="en-US" dirty="0">
                <a:solidFill>
                  <a:srgbClr val="4A4541"/>
                </a:solidFill>
              </a:rPr>
              <a:t>complaints made by or on behalf of residents of long-term care </a:t>
            </a:r>
            <a:r>
              <a:rPr lang="en-US" dirty="0" smtClean="0">
                <a:solidFill>
                  <a:srgbClr val="4A4541"/>
                </a:solidFill>
              </a:rPr>
              <a:t>facilities </a:t>
            </a:r>
          </a:p>
          <a:p>
            <a:pPr lvl="1">
              <a:buClrTx/>
            </a:pPr>
            <a:r>
              <a:rPr lang="en-US" dirty="0" smtClean="0">
                <a:solidFill>
                  <a:srgbClr val="4A4541"/>
                </a:solidFill>
              </a:rPr>
              <a:t>Provide information to residents, families, staff</a:t>
            </a:r>
          </a:p>
          <a:p>
            <a:pPr lvl="1">
              <a:buClrTx/>
            </a:pPr>
            <a:r>
              <a:rPr lang="en-US" dirty="0" smtClean="0">
                <a:solidFill>
                  <a:srgbClr val="4A4541"/>
                </a:solidFill>
              </a:rPr>
              <a:t>Advocate for systemic changes to improve residents’ care and quality of life</a:t>
            </a:r>
          </a:p>
          <a:p>
            <a:pPr>
              <a:buClrTx/>
            </a:pPr>
            <a:endParaRPr lang="en-US" dirty="0">
              <a:solidFill>
                <a:srgbClr val="4A4541"/>
              </a:solidFill>
            </a:endParaRPr>
          </a:p>
        </p:txBody>
      </p:sp>
    </p:spTree>
    <p:extLst>
      <p:ext uri="{BB962C8B-B14F-4D97-AF65-F5344CB8AC3E}">
        <p14:creationId xmlns:p14="http://schemas.microsoft.com/office/powerpoint/2010/main" val="2549128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Evaluation Team </a:t>
            </a:r>
            <a:endParaRPr lang="en-US" dirty="0"/>
          </a:p>
        </p:txBody>
      </p:sp>
      <p:sp>
        <p:nvSpPr>
          <p:cNvPr id="2" name="Content Placeholder 1"/>
          <p:cNvSpPr>
            <a:spLocks noGrp="1"/>
          </p:cNvSpPr>
          <p:nvPr>
            <p:ph sz="quarter" idx="13"/>
          </p:nvPr>
        </p:nvSpPr>
        <p:spPr/>
        <p:txBody>
          <a:bodyPr/>
          <a:lstStyle/>
          <a:p>
            <a:r>
              <a:rPr lang="en-US" dirty="0" smtClean="0">
                <a:solidFill>
                  <a:srgbClr val="4A4541"/>
                </a:solidFill>
              </a:rPr>
              <a:t>Process Evaluation and Special Studies Related to the LTCOP</a:t>
            </a:r>
            <a:endParaRPr lang="en-US" dirty="0">
              <a:solidFill>
                <a:srgbClr val="4A4541"/>
              </a:solidFill>
            </a:endParaRPr>
          </a:p>
        </p:txBody>
      </p:sp>
      <p:sp>
        <p:nvSpPr>
          <p:cNvPr id="6" name="Content Placeholder 5"/>
          <p:cNvSpPr>
            <a:spLocks noGrp="1"/>
          </p:cNvSpPr>
          <p:nvPr>
            <p:ph sz="quarter" idx="11"/>
          </p:nvPr>
        </p:nvSpPr>
        <p:spPr/>
        <p:txBody>
          <a:bodyPr/>
          <a:lstStyle/>
          <a:p>
            <a:pPr>
              <a:buClrTx/>
            </a:pPr>
            <a:r>
              <a:rPr lang="en-US" dirty="0" smtClean="0">
                <a:solidFill>
                  <a:srgbClr val="4A4541"/>
                </a:solidFill>
              </a:rPr>
              <a:t>NORC at the University of Chicago (NORC Chicago)</a:t>
            </a:r>
          </a:p>
          <a:p>
            <a:pPr>
              <a:buClrTx/>
            </a:pPr>
            <a:r>
              <a:rPr lang="en-US" dirty="0" smtClean="0">
                <a:solidFill>
                  <a:srgbClr val="4A4541"/>
                </a:solidFill>
              </a:rPr>
              <a:t>National Consumer Voice for Quality Long-Term Care (Consumer Voice)</a:t>
            </a:r>
          </a:p>
          <a:p>
            <a:pPr>
              <a:buClrTx/>
            </a:pPr>
            <a:r>
              <a:rPr lang="en-US" dirty="0" smtClean="0">
                <a:solidFill>
                  <a:srgbClr val="4A4541"/>
                </a:solidFill>
              </a:rPr>
              <a:t>Brooke Hollister, PhD, University of California, San Francisco</a:t>
            </a:r>
          </a:p>
          <a:p>
            <a:pPr>
              <a:buClrTx/>
            </a:pPr>
            <a:r>
              <a:rPr lang="en-US" dirty="0" err="1" smtClean="0">
                <a:solidFill>
                  <a:srgbClr val="4A4541"/>
                </a:solidFill>
              </a:rPr>
              <a:t>Helaine</a:t>
            </a:r>
            <a:r>
              <a:rPr lang="en-US" dirty="0" smtClean="0">
                <a:solidFill>
                  <a:srgbClr val="4A4541"/>
                </a:solidFill>
              </a:rPr>
              <a:t> Resnick, PhD, Resnick, </a:t>
            </a:r>
            <a:r>
              <a:rPr lang="en-US" dirty="0" err="1" smtClean="0">
                <a:solidFill>
                  <a:srgbClr val="4A4541"/>
                </a:solidFill>
              </a:rPr>
              <a:t>Chodorow</a:t>
            </a:r>
            <a:r>
              <a:rPr lang="en-US" dirty="0" smtClean="0">
                <a:solidFill>
                  <a:srgbClr val="4A4541"/>
                </a:solidFill>
              </a:rPr>
              <a:t> and Associates</a:t>
            </a:r>
          </a:p>
          <a:p>
            <a:pPr>
              <a:buClrTx/>
            </a:pPr>
            <a:r>
              <a:rPr lang="en-US" dirty="0" smtClean="0">
                <a:solidFill>
                  <a:srgbClr val="4A4541"/>
                </a:solidFill>
              </a:rPr>
              <a:t>William Benson, Health Benefits ABCs</a:t>
            </a:r>
          </a:p>
          <a:p>
            <a:pPr>
              <a:buClrTx/>
            </a:pPr>
            <a:r>
              <a:rPr lang="en-US" dirty="0" smtClean="0">
                <a:solidFill>
                  <a:srgbClr val="4A4541"/>
                </a:solidFill>
              </a:rPr>
              <a:t>Human Services Research Institute (HSRI)</a:t>
            </a:r>
          </a:p>
          <a:p>
            <a:pPr>
              <a:buClrTx/>
            </a:pPr>
            <a:endParaRPr lang="en-US" dirty="0" smtClean="0">
              <a:solidFill>
                <a:srgbClr val="4A4541"/>
              </a:solidFill>
            </a:endParaRPr>
          </a:p>
          <a:p>
            <a:pPr marL="457200" lvl="1" indent="0">
              <a:buClrTx/>
              <a:buNone/>
            </a:pPr>
            <a:endParaRPr lang="en-US" dirty="0">
              <a:solidFill>
                <a:srgbClr val="4A4541"/>
              </a:solidFill>
            </a:endParaRPr>
          </a:p>
        </p:txBody>
      </p:sp>
    </p:spTree>
    <p:extLst>
      <p:ext uri="{BB962C8B-B14F-4D97-AF65-F5344CB8AC3E}">
        <p14:creationId xmlns:p14="http://schemas.microsoft.com/office/powerpoint/2010/main" val="1086312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Background  </a:t>
            </a:r>
            <a:endParaRPr lang="en-US" dirty="0"/>
          </a:p>
        </p:txBody>
      </p:sp>
      <p:sp>
        <p:nvSpPr>
          <p:cNvPr id="2" name="Content Placeholder 1"/>
          <p:cNvSpPr>
            <a:spLocks noGrp="1"/>
          </p:cNvSpPr>
          <p:nvPr>
            <p:ph sz="quarter" idx="13"/>
          </p:nvPr>
        </p:nvSpPr>
        <p:spPr/>
        <p:txBody>
          <a:bodyPr/>
          <a:lstStyle/>
          <a:p>
            <a:r>
              <a:rPr lang="en-US" dirty="0" smtClean="0">
                <a:solidFill>
                  <a:srgbClr val="4A4541"/>
                </a:solidFill>
              </a:rPr>
              <a:t>Overview of National Studies on the LTCOP</a:t>
            </a:r>
            <a:endParaRPr lang="en-US" dirty="0">
              <a:solidFill>
                <a:srgbClr val="4A4541"/>
              </a:solidFill>
            </a:endParaRPr>
          </a:p>
        </p:txBody>
      </p:sp>
      <p:sp>
        <p:nvSpPr>
          <p:cNvPr id="6" name="Content Placeholder 5"/>
          <p:cNvSpPr>
            <a:spLocks noGrp="1"/>
          </p:cNvSpPr>
          <p:nvPr>
            <p:ph sz="quarter" idx="11"/>
          </p:nvPr>
        </p:nvSpPr>
        <p:spPr>
          <a:xfrm>
            <a:off x="365806" y="1874537"/>
            <a:ext cx="8153400" cy="4254964"/>
          </a:xfrm>
        </p:spPr>
        <p:txBody>
          <a:bodyPr/>
          <a:lstStyle/>
          <a:p>
            <a:pPr>
              <a:buClrTx/>
            </a:pPr>
            <a:r>
              <a:rPr lang="en-US" dirty="0" smtClean="0">
                <a:solidFill>
                  <a:srgbClr val="4A4541"/>
                </a:solidFill>
              </a:rPr>
              <a:t>1993-1995</a:t>
            </a:r>
            <a:r>
              <a:rPr lang="en-US" dirty="0">
                <a:solidFill>
                  <a:srgbClr val="4A4541"/>
                </a:solidFill>
              </a:rPr>
              <a:t>: Institute of </a:t>
            </a:r>
            <a:r>
              <a:rPr lang="en-US" dirty="0" smtClean="0">
                <a:solidFill>
                  <a:srgbClr val="4A4541"/>
                </a:solidFill>
              </a:rPr>
              <a:t>Medicine (IOM) </a:t>
            </a:r>
            <a:r>
              <a:rPr lang="en-US" dirty="0">
                <a:solidFill>
                  <a:srgbClr val="4A4541"/>
                </a:solidFill>
              </a:rPr>
              <a:t>completed the first </a:t>
            </a:r>
            <a:r>
              <a:rPr lang="en-US" dirty="0" smtClean="0">
                <a:solidFill>
                  <a:srgbClr val="4A4541"/>
                </a:solidFill>
              </a:rPr>
              <a:t>		 national </a:t>
            </a:r>
            <a:r>
              <a:rPr lang="en-US" dirty="0">
                <a:solidFill>
                  <a:srgbClr val="4A4541"/>
                </a:solidFill>
              </a:rPr>
              <a:t>evaluation of the LTCOP.</a:t>
            </a:r>
          </a:p>
          <a:p>
            <a:pPr>
              <a:buClrTx/>
            </a:pPr>
            <a:r>
              <a:rPr lang="en-US" dirty="0">
                <a:solidFill>
                  <a:srgbClr val="4A4541"/>
                </a:solidFill>
              </a:rPr>
              <a:t>2011-2013: </a:t>
            </a:r>
            <a:r>
              <a:rPr lang="en-US" dirty="0" smtClean="0">
                <a:solidFill>
                  <a:srgbClr val="4A4541"/>
                </a:solidFill>
              </a:rPr>
              <a:t>NORC and its partners developed </a:t>
            </a:r>
            <a:r>
              <a:rPr lang="en-US" dirty="0">
                <a:solidFill>
                  <a:srgbClr val="4A4541"/>
                </a:solidFill>
              </a:rPr>
              <a:t>a </a:t>
            </a:r>
            <a:r>
              <a:rPr lang="en-US" dirty="0" smtClean="0">
                <a:solidFill>
                  <a:srgbClr val="4A4541"/>
                </a:solidFill>
              </a:rPr>
              <a:t>			 comprehensive </a:t>
            </a:r>
            <a:r>
              <a:rPr lang="en-US" dirty="0">
                <a:solidFill>
                  <a:srgbClr val="4A4541"/>
                </a:solidFill>
              </a:rPr>
              <a:t>evaluation design of the </a:t>
            </a:r>
            <a:r>
              <a:rPr lang="en-US" dirty="0" smtClean="0">
                <a:solidFill>
                  <a:srgbClr val="4A4541"/>
                </a:solidFill>
              </a:rPr>
              <a:t>		 LTCOP</a:t>
            </a:r>
            <a:r>
              <a:rPr lang="en-US" dirty="0">
                <a:solidFill>
                  <a:srgbClr val="4A4541"/>
                </a:solidFill>
              </a:rPr>
              <a:t>.</a:t>
            </a:r>
          </a:p>
          <a:p>
            <a:pPr>
              <a:buClrTx/>
            </a:pPr>
            <a:r>
              <a:rPr lang="en-US" dirty="0" smtClean="0">
                <a:solidFill>
                  <a:srgbClr val="4A4541"/>
                </a:solidFill>
              </a:rPr>
              <a:t>2015-2018</a:t>
            </a:r>
            <a:r>
              <a:rPr lang="en-US" dirty="0">
                <a:solidFill>
                  <a:srgbClr val="4A4541"/>
                </a:solidFill>
              </a:rPr>
              <a:t>: </a:t>
            </a:r>
            <a:r>
              <a:rPr lang="en-US" dirty="0" smtClean="0">
                <a:solidFill>
                  <a:srgbClr val="4A4541"/>
                </a:solidFill>
              </a:rPr>
              <a:t>NORC </a:t>
            </a:r>
            <a:r>
              <a:rPr lang="en-US" dirty="0">
                <a:solidFill>
                  <a:srgbClr val="4A4541"/>
                </a:solidFill>
              </a:rPr>
              <a:t>and its partners </a:t>
            </a:r>
            <a:r>
              <a:rPr lang="en-US" dirty="0" smtClean="0">
                <a:solidFill>
                  <a:srgbClr val="4A4541"/>
                </a:solidFill>
              </a:rPr>
              <a:t>are conducting </a:t>
            </a:r>
            <a:r>
              <a:rPr lang="en-US" dirty="0">
                <a:solidFill>
                  <a:srgbClr val="4A4541"/>
                </a:solidFill>
              </a:rPr>
              <a:t>a </a:t>
            </a:r>
            <a:r>
              <a:rPr lang="en-US" dirty="0" smtClean="0">
                <a:solidFill>
                  <a:srgbClr val="4A4541"/>
                </a:solidFill>
              </a:rPr>
              <a:t>		 process </a:t>
            </a:r>
            <a:r>
              <a:rPr lang="en-US" dirty="0">
                <a:solidFill>
                  <a:srgbClr val="4A4541"/>
                </a:solidFill>
              </a:rPr>
              <a:t>evaluation of the LTCOP.</a:t>
            </a:r>
          </a:p>
          <a:p>
            <a:pPr>
              <a:buClrTx/>
            </a:pPr>
            <a:r>
              <a:rPr lang="en-US" dirty="0" smtClean="0">
                <a:solidFill>
                  <a:srgbClr val="4A4541"/>
                </a:solidFill>
              </a:rPr>
              <a:t>2018-2021: NORC and its partners are conducting an 		 outcome </a:t>
            </a:r>
            <a:r>
              <a:rPr lang="en-US" dirty="0">
                <a:solidFill>
                  <a:srgbClr val="4A4541"/>
                </a:solidFill>
              </a:rPr>
              <a:t>evaluation of the LTCOP.</a:t>
            </a:r>
          </a:p>
          <a:p>
            <a:pPr>
              <a:buClrTx/>
            </a:pPr>
            <a:endParaRPr lang="en-US" dirty="0" smtClean="0">
              <a:solidFill>
                <a:srgbClr val="4A4541"/>
              </a:solidFill>
            </a:endParaRPr>
          </a:p>
          <a:p>
            <a:pPr marL="457200" lvl="1" indent="0">
              <a:buClrTx/>
              <a:buNone/>
            </a:pPr>
            <a:endParaRPr lang="en-US" dirty="0">
              <a:solidFill>
                <a:srgbClr val="4A4541"/>
              </a:solidFill>
            </a:endParaRPr>
          </a:p>
        </p:txBody>
      </p:sp>
    </p:spTree>
    <p:extLst>
      <p:ext uri="{BB962C8B-B14F-4D97-AF65-F5344CB8AC3E}">
        <p14:creationId xmlns:p14="http://schemas.microsoft.com/office/powerpoint/2010/main" val="492889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Research Questions</a:t>
            </a:r>
            <a:endParaRPr lang="en-US" dirty="0"/>
          </a:p>
        </p:txBody>
      </p:sp>
      <p:sp>
        <p:nvSpPr>
          <p:cNvPr id="2" name="Content Placeholder 1"/>
          <p:cNvSpPr>
            <a:spLocks noGrp="1"/>
          </p:cNvSpPr>
          <p:nvPr>
            <p:ph sz="quarter" idx="13"/>
          </p:nvPr>
        </p:nvSpPr>
        <p:spPr/>
        <p:txBody>
          <a:bodyPr/>
          <a:lstStyle/>
          <a:p>
            <a:r>
              <a:rPr lang="en-US" dirty="0" smtClean="0">
                <a:solidFill>
                  <a:srgbClr val="4A4541"/>
                </a:solidFill>
              </a:rPr>
              <a:t>Process Evaluation and Special Studies Related to the LTCOP</a:t>
            </a:r>
            <a:endParaRPr lang="en-US" dirty="0">
              <a:solidFill>
                <a:srgbClr val="4A4541"/>
              </a:solidFill>
            </a:endParaRPr>
          </a:p>
        </p:txBody>
      </p:sp>
      <p:sp>
        <p:nvSpPr>
          <p:cNvPr id="6" name="Content Placeholder 5"/>
          <p:cNvSpPr>
            <a:spLocks noGrp="1"/>
          </p:cNvSpPr>
          <p:nvPr>
            <p:ph sz="quarter" idx="11"/>
          </p:nvPr>
        </p:nvSpPr>
        <p:spPr/>
        <p:txBody>
          <a:bodyPr/>
          <a:lstStyle/>
          <a:p>
            <a:pPr>
              <a:buClrTx/>
            </a:pPr>
            <a:r>
              <a:rPr lang="en-US" dirty="0" smtClean="0">
                <a:solidFill>
                  <a:srgbClr val="4A4541"/>
                </a:solidFill>
              </a:rPr>
              <a:t>How </a:t>
            </a:r>
            <a:r>
              <a:rPr lang="en-US" dirty="0">
                <a:solidFill>
                  <a:srgbClr val="4A4541"/>
                </a:solidFill>
              </a:rPr>
              <a:t>is the LTCOP structured and how does it operate </a:t>
            </a:r>
            <a:r>
              <a:rPr lang="en-US" dirty="0" smtClean="0">
                <a:solidFill>
                  <a:srgbClr val="4A4541"/>
                </a:solidFill>
              </a:rPr>
              <a:t>at the </a:t>
            </a:r>
            <a:r>
              <a:rPr lang="en-US" dirty="0">
                <a:solidFill>
                  <a:srgbClr val="4A4541"/>
                </a:solidFill>
              </a:rPr>
              <a:t>local, State, and Federal </a:t>
            </a:r>
            <a:r>
              <a:rPr lang="en-US" dirty="0" smtClean="0">
                <a:solidFill>
                  <a:srgbClr val="4A4541"/>
                </a:solidFill>
              </a:rPr>
              <a:t>levels?</a:t>
            </a:r>
          </a:p>
          <a:p>
            <a:pPr>
              <a:buClrTx/>
            </a:pPr>
            <a:r>
              <a:rPr lang="en-US" dirty="0" smtClean="0">
                <a:solidFill>
                  <a:srgbClr val="4A4541"/>
                </a:solidFill>
              </a:rPr>
              <a:t>How </a:t>
            </a:r>
            <a:r>
              <a:rPr lang="en-US" dirty="0">
                <a:solidFill>
                  <a:srgbClr val="4A4541"/>
                </a:solidFill>
              </a:rPr>
              <a:t>do LTCOPs use existing resources to </a:t>
            </a:r>
            <a:r>
              <a:rPr lang="en-US" dirty="0" smtClean="0">
                <a:solidFill>
                  <a:srgbClr val="4A4541"/>
                </a:solidFill>
              </a:rPr>
              <a:t>resolve problems </a:t>
            </a:r>
            <a:r>
              <a:rPr lang="en-US" dirty="0">
                <a:solidFill>
                  <a:srgbClr val="4A4541"/>
                </a:solidFill>
              </a:rPr>
              <a:t>of individual residents and to bring </a:t>
            </a:r>
            <a:r>
              <a:rPr lang="en-US" dirty="0" smtClean="0">
                <a:solidFill>
                  <a:srgbClr val="4A4541"/>
                </a:solidFill>
              </a:rPr>
              <a:t>about changes </a:t>
            </a:r>
            <a:r>
              <a:rPr lang="en-US" dirty="0">
                <a:solidFill>
                  <a:srgbClr val="4A4541"/>
                </a:solidFill>
              </a:rPr>
              <a:t>at the facility and </a:t>
            </a:r>
            <a:r>
              <a:rPr lang="en-US" dirty="0" smtClean="0">
                <a:solidFill>
                  <a:srgbClr val="4A4541"/>
                </a:solidFill>
              </a:rPr>
              <a:t>local</a:t>
            </a:r>
            <a:r>
              <a:rPr lang="en-US" dirty="0">
                <a:solidFill>
                  <a:srgbClr val="4A4541"/>
                </a:solidFill>
              </a:rPr>
              <a:t>, State, </a:t>
            </a:r>
            <a:r>
              <a:rPr lang="en-US" dirty="0" smtClean="0">
                <a:solidFill>
                  <a:srgbClr val="4A4541"/>
                </a:solidFill>
              </a:rPr>
              <a:t>and Federal </a:t>
            </a:r>
            <a:r>
              <a:rPr lang="en-US" dirty="0">
                <a:solidFill>
                  <a:srgbClr val="4A4541"/>
                </a:solidFill>
              </a:rPr>
              <a:t>levels that will improve the quality of </a:t>
            </a:r>
            <a:r>
              <a:rPr lang="en-US" dirty="0" smtClean="0">
                <a:solidFill>
                  <a:srgbClr val="4A4541"/>
                </a:solidFill>
              </a:rPr>
              <a:t>services available/ provided?</a:t>
            </a:r>
          </a:p>
          <a:p>
            <a:pPr>
              <a:buClrTx/>
            </a:pPr>
            <a:r>
              <a:rPr lang="en-US" dirty="0" smtClean="0">
                <a:solidFill>
                  <a:srgbClr val="4A4541"/>
                </a:solidFill>
              </a:rPr>
              <a:t>With </a:t>
            </a:r>
            <a:r>
              <a:rPr lang="en-US" dirty="0">
                <a:solidFill>
                  <a:srgbClr val="4A4541"/>
                </a:solidFill>
              </a:rPr>
              <a:t>whom do LTCOPs partner, and how do LTCOPs </a:t>
            </a:r>
            <a:r>
              <a:rPr lang="en-US" dirty="0" smtClean="0">
                <a:solidFill>
                  <a:srgbClr val="4A4541"/>
                </a:solidFill>
              </a:rPr>
              <a:t>work with </a:t>
            </a:r>
            <a:r>
              <a:rPr lang="en-US" dirty="0">
                <a:solidFill>
                  <a:srgbClr val="4A4541"/>
                </a:solidFill>
              </a:rPr>
              <a:t>partner </a:t>
            </a:r>
            <a:r>
              <a:rPr lang="en-US" dirty="0" smtClean="0">
                <a:solidFill>
                  <a:srgbClr val="4A4541"/>
                </a:solidFill>
              </a:rPr>
              <a:t>programs?</a:t>
            </a:r>
          </a:p>
          <a:p>
            <a:pPr>
              <a:buClrTx/>
            </a:pPr>
            <a:r>
              <a:rPr lang="en-US" dirty="0" smtClean="0">
                <a:solidFill>
                  <a:srgbClr val="4A4541"/>
                </a:solidFill>
              </a:rPr>
              <a:t>How </a:t>
            </a:r>
            <a:r>
              <a:rPr lang="en-US" dirty="0">
                <a:solidFill>
                  <a:srgbClr val="4A4541"/>
                </a:solidFill>
              </a:rPr>
              <a:t>does the LTCOP provide feedback on </a:t>
            </a:r>
            <a:r>
              <a:rPr lang="en-US" dirty="0" smtClean="0">
                <a:solidFill>
                  <a:srgbClr val="4A4541"/>
                </a:solidFill>
              </a:rPr>
              <a:t>successful practices </a:t>
            </a:r>
            <a:r>
              <a:rPr lang="en-US" dirty="0">
                <a:solidFill>
                  <a:srgbClr val="4A4541"/>
                </a:solidFill>
              </a:rPr>
              <a:t>and areas for improvement?</a:t>
            </a:r>
          </a:p>
        </p:txBody>
      </p:sp>
    </p:spTree>
    <p:extLst>
      <p:ext uri="{BB962C8B-B14F-4D97-AF65-F5344CB8AC3E}">
        <p14:creationId xmlns:p14="http://schemas.microsoft.com/office/powerpoint/2010/main" val="1645583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Collection </a:t>
            </a:r>
            <a:endParaRPr lang="en-US" dirty="0"/>
          </a:p>
        </p:txBody>
      </p:sp>
      <p:sp>
        <p:nvSpPr>
          <p:cNvPr id="2" name="Content Placeholder 1"/>
          <p:cNvSpPr>
            <a:spLocks noGrp="1"/>
          </p:cNvSpPr>
          <p:nvPr>
            <p:ph sz="quarter" idx="13"/>
          </p:nvPr>
        </p:nvSpPr>
        <p:spPr/>
        <p:txBody>
          <a:bodyPr/>
          <a:lstStyle/>
          <a:p>
            <a:r>
              <a:rPr lang="en-US" dirty="0" smtClean="0">
                <a:solidFill>
                  <a:srgbClr val="4A4541"/>
                </a:solidFill>
              </a:rPr>
              <a:t>Process Evaluation and Special Studies Related to the LTCOP</a:t>
            </a:r>
            <a:endParaRPr lang="en-US" dirty="0">
              <a:solidFill>
                <a:srgbClr val="4A4541"/>
              </a:solidFill>
            </a:endParaRPr>
          </a:p>
        </p:txBody>
      </p:sp>
      <p:sp>
        <p:nvSpPr>
          <p:cNvPr id="6" name="Content Placeholder 5"/>
          <p:cNvSpPr>
            <a:spLocks noGrp="1"/>
          </p:cNvSpPr>
          <p:nvPr>
            <p:ph sz="quarter" idx="11"/>
          </p:nvPr>
        </p:nvSpPr>
        <p:spPr/>
        <p:txBody>
          <a:bodyPr/>
          <a:lstStyle/>
          <a:p>
            <a:pPr>
              <a:buClrTx/>
            </a:pPr>
            <a:r>
              <a:rPr lang="en-US" dirty="0" smtClean="0">
                <a:solidFill>
                  <a:srgbClr val="4A4541"/>
                </a:solidFill>
              </a:rPr>
              <a:t>Round 1 Data Collection (2017)</a:t>
            </a:r>
          </a:p>
          <a:p>
            <a:pPr lvl="1">
              <a:buClrTx/>
            </a:pPr>
            <a:r>
              <a:rPr lang="en-US" dirty="0" smtClean="0">
                <a:solidFill>
                  <a:srgbClr val="4A4541"/>
                </a:solidFill>
              </a:rPr>
              <a:t>Telephone Interviews</a:t>
            </a:r>
          </a:p>
          <a:p>
            <a:pPr lvl="2">
              <a:buClrTx/>
            </a:pPr>
            <a:r>
              <a:rPr lang="en-US" dirty="0" smtClean="0">
                <a:solidFill>
                  <a:srgbClr val="4A4541"/>
                </a:solidFill>
              </a:rPr>
              <a:t>Federal Staff (5) </a:t>
            </a:r>
            <a:r>
              <a:rPr lang="en-US" b="1" dirty="0" smtClean="0">
                <a:solidFill>
                  <a:srgbClr val="4A4541"/>
                </a:solidFill>
              </a:rPr>
              <a:t>√</a:t>
            </a:r>
          </a:p>
          <a:p>
            <a:pPr lvl="2">
              <a:buClrTx/>
            </a:pPr>
            <a:r>
              <a:rPr lang="en-US" dirty="0" smtClean="0">
                <a:solidFill>
                  <a:srgbClr val="4A4541"/>
                </a:solidFill>
              </a:rPr>
              <a:t>Stakeholders (19</a:t>
            </a:r>
            <a:r>
              <a:rPr lang="en-US" dirty="0">
                <a:solidFill>
                  <a:srgbClr val="4A4541"/>
                </a:solidFill>
              </a:rPr>
              <a:t>) </a:t>
            </a:r>
            <a:r>
              <a:rPr lang="en-US" b="1" dirty="0">
                <a:solidFill>
                  <a:srgbClr val="4A4541"/>
                </a:solidFill>
              </a:rPr>
              <a:t>√</a:t>
            </a:r>
            <a:endParaRPr lang="en-US" b="1" dirty="0" smtClean="0">
              <a:solidFill>
                <a:srgbClr val="4A4541"/>
              </a:solidFill>
            </a:endParaRPr>
          </a:p>
          <a:p>
            <a:pPr lvl="2">
              <a:buClrTx/>
            </a:pPr>
            <a:r>
              <a:rPr lang="en-US" dirty="0" smtClean="0">
                <a:solidFill>
                  <a:srgbClr val="4A4541"/>
                </a:solidFill>
              </a:rPr>
              <a:t>State Ombudsmen (53</a:t>
            </a:r>
            <a:r>
              <a:rPr lang="en-US" dirty="0">
                <a:solidFill>
                  <a:srgbClr val="4A4541"/>
                </a:solidFill>
              </a:rPr>
              <a:t>) </a:t>
            </a:r>
            <a:r>
              <a:rPr lang="en-US" b="1" dirty="0">
                <a:solidFill>
                  <a:srgbClr val="4A4541"/>
                </a:solidFill>
              </a:rPr>
              <a:t>√</a:t>
            </a:r>
            <a:endParaRPr lang="en-US" b="1" dirty="0" smtClean="0">
              <a:solidFill>
                <a:srgbClr val="4A4541"/>
              </a:solidFill>
            </a:endParaRPr>
          </a:p>
          <a:p>
            <a:pPr>
              <a:buClrTx/>
            </a:pPr>
            <a:r>
              <a:rPr lang="en-US" dirty="0" smtClean="0">
                <a:solidFill>
                  <a:srgbClr val="4A4541"/>
                </a:solidFill>
              </a:rPr>
              <a:t>Round 2 Data Collection (2018)</a:t>
            </a:r>
          </a:p>
          <a:p>
            <a:pPr lvl="1">
              <a:buClrTx/>
            </a:pPr>
            <a:r>
              <a:rPr lang="en-US" dirty="0" smtClean="0">
                <a:solidFill>
                  <a:srgbClr val="4A4541"/>
                </a:solidFill>
              </a:rPr>
              <a:t>Online Surveys</a:t>
            </a:r>
          </a:p>
          <a:p>
            <a:pPr lvl="2">
              <a:buClrTx/>
            </a:pPr>
            <a:r>
              <a:rPr lang="en-US" dirty="0" smtClean="0">
                <a:solidFill>
                  <a:srgbClr val="4A4541"/>
                </a:solidFill>
              </a:rPr>
              <a:t>State Ombudsmen (98% in 53 states) </a:t>
            </a:r>
            <a:r>
              <a:rPr lang="en-US" b="1" dirty="0">
                <a:solidFill>
                  <a:srgbClr val="4A4541"/>
                </a:solidFill>
              </a:rPr>
              <a:t>√</a:t>
            </a:r>
            <a:endParaRPr lang="en-US" b="1" dirty="0" smtClean="0">
              <a:solidFill>
                <a:srgbClr val="4A4541"/>
              </a:solidFill>
            </a:endParaRPr>
          </a:p>
          <a:p>
            <a:pPr lvl="2">
              <a:buClrTx/>
            </a:pPr>
            <a:r>
              <a:rPr lang="en-US" dirty="0" smtClean="0">
                <a:solidFill>
                  <a:srgbClr val="4A4541"/>
                </a:solidFill>
              </a:rPr>
              <a:t>Local Ombudsmen – Leads (@ 80% in 27 states) </a:t>
            </a:r>
            <a:r>
              <a:rPr lang="en-US" b="1" dirty="0">
                <a:solidFill>
                  <a:srgbClr val="4A4541"/>
                </a:solidFill>
              </a:rPr>
              <a:t>√</a:t>
            </a:r>
            <a:endParaRPr lang="en-US" dirty="0" smtClean="0">
              <a:solidFill>
                <a:srgbClr val="4A4541"/>
              </a:solidFill>
            </a:endParaRPr>
          </a:p>
          <a:p>
            <a:pPr lvl="2">
              <a:buClrTx/>
            </a:pPr>
            <a:r>
              <a:rPr lang="en-US" dirty="0" smtClean="0">
                <a:solidFill>
                  <a:srgbClr val="4A4541"/>
                </a:solidFill>
              </a:rPr>
              <a:t>Local Ombudsmen (@ 63% in 27 states) </a:t>
            </a:r>
            <a:r>
              <a:rPr lang="en-US" b="1" dirty="0">
                <a:solidFill>
                  <a:srgbClr val="4A4541"/>
                </a:solidFill>
              </a:rPr>
              <a:t>√</a:t>
            </a:r>
            <a:endParaRPr lang="en-US" dirty="0" smtClean="0">
              <a:solidFill>
                <a:srgbClr val="4A4541"/>
              </a:solidFill>
            </a:endParaRPr>
          </a:p>
          <a:p>
            <a:pPr lvl="2">
              <a:buClrTx/>
            </a:pPr>
            <a:r>
              <a:rPr lang="en-US" dirty="0">
                <a:solidFill>
                  <a:srgbClr val="4A4541"/>
                </a:solidFill>
              </a:rPr>
              <a:t>Volunteers </a:t>
            </a:r>
            <a:r>
              <a:rPr lang="en-US" dirty="0" smtClean="0">
                <a:solidFill>
                  <a:srgbClr val="4A4541"/>
                </a:solidFill>
              </a:rPr>
              <a:t>(@50% in 26 states) </a:t>
            </a:r>
            <a:r>
              <a:rPr lang="en-US" b="1" dirty="0">
                <a:solidFill>
                  <a:srgbClr val="4A4541"/>
                </a:solidFill>
              </a:rPr>
              <a:t>√</a:t>
            </a:r>
            <a:endParaRPr lang="en-US" dirty="0" smtClean="0">
              <a:solidFill>
                <a:srgbClr val="4A4541"/>
              </a:solidFill>
            </a:endParaRPr>
          </a:p>
          <a:p>
            <a:pPr marL="457200" lvl="1" indent="0">
              <a:buClrTx/>
              <a:buNone/>
            </a:pPr>
            <a:endParaRPr lang="en-US" dirty="0">
              <a:solidFill>
                <a:srgbClr val="4A4541"/>
              </a:solidFill>
            </a:endParaRPr>
          </a:p>
        </p:txBody>
      </p:sp>
    </p:spTree>
    <p:extLst>
      <p:ext uri="{BB962C8B-B14F-4D97-AF65-F5344CB8AC3E}">
        <p14:creationId xmlns:p14="http://schemas.microsoft.com/office/powerpoint/2010/main" val="3848957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Data Collection</a:t>
            </a:r>
          </a:p>
        </p:txBody>
      </p:sp>
      <p:sp>
        <p:nvSpPr>
          <p:cNvPr id="10" name="Content Placeholder 5"/>
          <p:cNvSpPr>
            <a:spLocks noGrp="1"/>
          </p:cNvSpPr>
          <p:nvPr>
            <p:ph sz="quarter" idx="11"/>
          </p:nvPr>
        </p:nvSpPr>
        <p:spPr/>
        <p:txBody>
          <a:bodyPr/>
          <a:lstStyle/>
          <a:p>
            <a:pPr marL="0" indent="0" algn="ctr">
              <a:buNone/>
            </a:pPr>
            <a:r>
              <a:rPr lang="en-US" sz="2000" b="1" dirty="0" smtClean="0">
                <a:solidFill>
                  <a:srgbClr val="4A4541"/>
                </a:solidFill>
              </a:rPr>
              <a:t>Round 2 Local Data Collection (27 States)</a:t>
            </a:r>
            <a:r>
              <a:rPr lang="en-US" sz="2000" dirty="0" smtClean="0">
                <a:solidFill>
                  <a:srgbClr val="4A4541"/>
                </a:solidFill>
              </a:rPr>
              <a:t> </a:t>
            </a:r>
          </a:p>
          <a:p>
            <a:pPr marL="0" indent="0" algn="ctr">
              <a:buNone/>
            </a:pPr>
            <a:r>
              <a:rPr lang="en-US" sz="2000" b="1" dirty="0" err="1" smtClean="0">
                <a:solidFill>
                  <a:srgbClr val="4A4541"/>
                </a:solidFill>
              </a:rPr>
              <a:t>AoA</a:t>
            </a:r>
            <a:r>
              <a:rPr lang="en-US" sz="2000" b="1" dirty="0" smtClean="0">
                <a:solidFill>
                  <a:srgbClr val="4A4541"/>
                </a:solidFill>
              </a:rPr>
              <a:t> Region</a:t>
            </a:r>
          </a:p>
          <a:p>
            <a:pPr marL="0" indent="0" algn="ctr">
              <a:buNone/>
            </a:pPr>
            <a:endParaRPr lang="en-US" b="1" dirty="0" smtClean="0">
              <a:solidFill>
                <a:srgbClr val="4A4541"/>
              </a:solidFill>
            </a:endParaRPr>
          </a:p>
          <a:p>
            <a:endParaRPr lang="en-US" b="1" dirty="0" smtClean="0">
              <a:solidFill>
                <a:srgbClr val="4A4541"/>
              </a:solidFill>
            </a:endParaRPr>
          </a:p>
          <a:p>
            <a:endParaRPr lang="en-US" b="1" dirty="0">
              <a:solidFill>
                <a:srgbClr val="4A4541"/>
              </a:solidFill>
            </a:endParaRPr>
          </a:p>
          <a:p>
            <a:pPr marL="0" indent="0">
              <a:spcBef>
                <a:spcPts val="600"/>
              </a:spcBef>
              <a:buNone/>
            </a:pPr>
            <a:endParaRPr lang="en-US" b="1" dirty="0">
              <a:solidFill>
                <a:srgbClr val="4A4541"/>
              </a:solidFill>
            </a:endParaRPr>
          </a:p>
          <a:p>
            <a:pPr marL="0" indent="0">
              <a:spcBef>
                <a:spcPts val="0"/>
              </a:spcBef>
              <a:buNone/>
            </a:pPr>
            <a:endParaRPr lang="en-US" sz="2000" b="1" dirty="0">
              <a:solidFill>
                <a:srgbClr val="4A4541"/>
              </a:solidFill>
            </a:endParaRPr>
          </a:p>
          <a:p>
            <a:pPr marL="0" indent="0">
              <a:spcBef>
                <a:spcPts val="0"/>
              </a:spcBef>
              <a:buNone/>
            </a:pPr>
            <a:endParaRPr lang="en-US" sz="2000" b="1" dirty="0" smtClean="0">
              <a:solidFill>
                <a:srgbClr val="4A4541"/>
              </a:solidFill>
            </a:endParaRPr>
          </a:p>
          <a:p>
            <a:pPr marL="457200" lvl="1" indent="0">
              <a:buNone/>
            </a:pPr>
            <a:endParaRPr lang="en-US" dirty="0">
              <a:solidFill>
                <a:srgbClr val="4A4541"/>
              </a:solidFill>
            </a:endParaRPr>
          </a:p>
        </p:txBody>
      </p:sp>
      <p:graphicFrame>
        <p:nvGraphicFramePr>
          <p:cNvPr id="4" name="Table 3" descr="This table shows the 27 states that were selected for inclusion in the study. States are organized by AoA region."/>
          <p:cNvGraphicFramePr>
            <a:graphicFrameLocks noGrp="1"/>
          </p:cNvGraphicFramePr>
          <p:nvPr>
            <p:extLst>
              <p:ext uri="{D42A27DB-BD31-4B8C-83A1-F6EECF244321}">
                <p14:modId xmlns:p14="http://schemas.microsoft.com/office/powerpoint/2010/main" val="2732717832"/>
              </p:ext>
            </p:extLst>
          </p:nvPr>
        </p:nvGraphicFramePr>
        <p:xfrm>
          <a:off x="419249" y="2580625"/>
          <a:ext cx="8153400" cy="2219960"/>
        </p:xfrm>
        <a:graphic>
          <a:graphicData uri="http://schemas.openxmlformats.org/drawingml/2006/table">
            <a:tbl>
              <a:tblPr firstRow="1" bandRow="1">
                <a:tableStyleId>{5C22544A-7EE6-4342-B048-85BDC9FD1C3A}</a:tableStyleId>
              </a:tblPr>
              <a:tblGrid>
                <a:gridCol w="815340"/>
                <a:gridCol w="815340"/>
                <a:gridCol w="815340"/>
                <a:gridCol w="815340"/>
                <a:gridCol w="815340"/>
                <a:gridCol w="815340"/>
                <a:gridCol w="815340"/>
                <a:gridCol w="815340"/>
                <a:gridCol w="815340"/>
                <a:gridCol w="815340"/>
              </a:tblGrid>
              <a:tr h="370840">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tc>
                  <a:txBody>
                    <a:bodyPr/>
                    <a:lstStyle/>
                    <a:p>
                      <a:pPr algn="ctr"/>
                      <a:r>
                        <a:rPr lang="en-US" dirty="0" smtClean="0"/>
                        <a:t>6</a:t>
                      </a:r>
                      <a:endParaRPr lang="en-US" dirty="0"/>
                    </a:p>
                  </a:txBody>
                  <a:tcPr/>
                </a:tc>
                <a:tc>
                  <a:txBody>
                    <a:bodyPr/>
                    <a:lstStyle/>
                    <a:p>
                      <a:pPr algn="ctr"/>
                      <a:r>
                        <a:rPr lang="en-US" dirty="0" smtClean="0"/>
                        <a:t>7</a:t>
                      </a:r>
                      <a:endParaRPr lang="en-US" dirty="0"/>
                    </a:p>
                  </a:txBody>
                  <a:tcPr/>
                </a:tc>
                <a:tc>
                  <a:txBody>
                    <a:bodyPr/>
                    <a:lstStyle/>
                    <a:p>
                      <a:pPr algn="ctr"/>
                      <a:r>
                        <a:rPr lang="en-US" dirty="0" smtClean="0"/>
                        <a:t>8</a:t>
                      </a:r>
                      <a:endParaRPr lang="en-US" dirty="0"/>
                    </a:p>
                  </a:txBody>
                  <a:tcPr/>
                </a:tc>
                <a:tc>
                  <a:txBody>
                    <a:bodyPr/>
                    <a:lstStyle/>
                    <a:p>
                      <a:pPr algn="ctr"/>
                      <a:r>
                        <a:rPr lang="en-US" dirty="0" smtClean="0"/>
                        <a:t>9</a:t>
                      </a:r>
                      <a:endParaRPr lang="en-US" dirty="0"/>
                    </a:p>
                  </a:txBody>
                  <a:tcPr/>
                </a:tc>
                <a:tc>
                  <a:txBody>
                    <a:bodyPr/>
                    <a:lstStyle/>
                    <a:p>
                      <a:pPr algn="ctr"/>
                      <a:r>
                        <a:rPr lang="en-US" dirty="0" smtClean="0"/>
                        <a:t>10</a:t>
                      </a:r>
                      <a:endParaRPr lang="en-US" dirty="0"/>
                    </a:p>
                  </a:txBody>
                  <a:tcPr/>
                </a:tc>
              </a:tr>
              <a:tr h="370840">
                <a:tc>
                  <a:txBody>
                    <a:bodyPr/>
                    <a:lstStyle/>
                    <a:p>
                      <a:pPr algn="ctr"/>
                      <a:r>
                        <a:rPr lang="en-US" dirty="0" smtClean="0">
                          <a:solidFill>
                            <a:srgbClr val="4A4541"/>
                          </a:solidFill>
                        </a:rPr>
                        <a:t>ME</a:t>
                      </a:r>
                      <a:endParaRPr lang="en-US" dirty="0">
                        <a:solidFill>
                          <a:srgbClr val="4A4541"/>
                        </a:solidFill>
                      </a:endParaRPr>
                    </a:p>
                  </a:txBody>
                  <a:tcPr/>
                </a:tc>
                <a:tc>
                  <a:txBody>
                    <a:bodyPr/>
                    <a:lstStyle/>
                    <a:p>
                      <a:pPr algn="ctr"/>
                      <a:r>
                        <a:rPr lang="en-US" dirty="0" smtClean="0">
                          <a:solidFill>
                            <a:srgbClr val="4A4541"/>
                          </a:solidFill>
                        </a:rPr>
                        <a:t>NJ</a:t>
                      </a:r>
                      <a:endParaRPr lang="en-US" dirty="0">
                        <a:solidFill>
                          <a:srgbClr val="4A4541"/>
                        </a:solidFill>
                      </a:endParaRPr>
                    </a:p>
                  </a:txBody>
                  <a:tcPr/>
                </a:tc>
                <a:tc>
                  <a:txBody>
                    <a:bodyPr/>
                    <a:lstStyle/>
                    <a:p>
                      <a:pPr algn="ctr"/>
                      <a:r>
                        <a:rPr lang="en-US" dirty="0" smtClean="0">
                          <a:solidFill>
                            <a:srgbClr val="4A4541"/>
                          </a:solidFill>
                        </a:rPr>
                        <a:t>DE</a:t>
                      </a:r>
                      <a:endParaRPr lang="en-US" dirty="0">
                        <a:solidFill>
                          <a:srgbClr val="4A4541"/>
                        </a:solidFill>
                      </a:endParaRPr>
                    </a:p>
                  </a:txBody>
                  <a:tcPr/>
                </a:tc>
                <a:tc>
                  <a:txBody>
                    <a:bodyPr/>
                    <a:lstStyle/>
                    <a:p>
                      <a:pPr algn="ctr"/>
                      <a:r>
                        <a:rPr lang="en-US" dirty="0" smtClean="0">
                          <a:solidFill>
                            <a:srgbClr val="4A4541"/>
                          </a:solidFill>
                        </a:rPr>
                        <a:t>FL</a:t>
                      </a:r>
                      <a:endParaRPr lang="en-US" dirty="0">
                        <a:solidFill>
                          <a:srgbClr val="4A454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IL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LA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IA</a:t>
                      </a:r>
                    </a:p>
                  </a:txBody>
                  <a:tcPr/>
                </a:tc>
                <a:tc>
                  <a:txBody>
                    <a:bodyPr/>
                    <a:lstStyle/>
                    <a:p>
                      <a:pPr algn="ctr"/>
                      <a:r>
                        <a:rPr lang="en-US" dirty="0" smtClean="0">
                          <a:solidFill>
                            <a:srgbClr val="4A4541"/>
                          </a:solidFill>
                        </a:rPr>
                        <a:t>ND</a:t>
                      </a:r>
                      <a:endParaRPr lang="en-US" dirty="0">
                        <a:solidFill>
                          <a:srgbClr val="4A4541"/>
                        </a:solidFill>
                      </a:endParaRPr>
                    </a:p>
                  </a:txBody>
                  <a:tcPr/>
                </a:tc>
                <a:tc>
                  <a:txBody>
                    <a:bodyPr/>
                    <a:lstStyle/>
                    <a:p>
                      <a:pPr algn="ctr"/>
                      <a:r>
                        <a:rPr lang="en-US" dirty="0" smtClean="0">
                          <a:solidFill>
                            <a:srgbClr val="4A4541"/>
                          </a:solidFill>
                        </a:rPr>
                        <a:t>AZ</a:t>
                      </a:r>
                      <a:endParaRPr lang="en-US" dirty="0">
                        <a:solidFill>
                          <a:srgbClr val="4A4541"/>
                        </a:solidFill>
                      </a:endParaRPr>
                    </a:p>
                  </a:txBody>
                  <a:tcPr/>
                </a:tc>
                <a:tc>
                  <a:txBody>
                    <a:bodyPr/>
                    <a:lstStyle/>
                    <a:p>
                      <a:pPr algn="ctr"/>
                      <a:r>
                        <a:rPr lang="en-US" dirty="0" smtClean="0">
                          <a:solidFill>
                            <a:srgbClr val="4A4541"/>
                          </a:solidFill>
                        </a:rPr>
                        <a:t>AK</a:t>
                      </a:r>
                      <a:endParaRPr lang="en-US" dirty="0">
                        <a:solidFill>
                          <a:srgbClr val="4A4541"/>
                        </a:solidFill>
                      </a:endParaRPr>
                    </a:p>
                  </a:txBody>
                  <a:tcPr/>
                </a:tc>
              </a:tr>
              <a:tr h="370840">
                <a:tc>
                  <a:txBody>
                    <a:bodyPr/>
                    <a:lstStyle/>
                    <a:p>
                      <a:pPr algn="ctr"/>
                      <a:r>
                        <a:rPr lang="en-US" dirty="0" smtClean="0">
                          <a:solidFill>
                            <a:srgbClr val="4A4541"/>
                          </a:solidFill>
                        </a:rPr>
                        <a:t>RI</a:t>
                      </a:r>
                      <a:endParaRPr lang="en-US" dirty="0">
                        <a:solidFill>
                          <a:srgbClr val="4A4541"/>
                        </a:solidFill>
                      </a:endParaRPr>
                    </a:p>
                  </a:txBody>
                  <a:tcPr/>
                </a:tc>
                <a:tc>
                  <a:txBody>
                    <a:bodyPr/>
                    <a:lstStyle/>
                    <a:p>
                      <a:pPr algn="ctr"/>
                      <a:r>
                        <a:rPr lang="en-US" dirty="0" smtClean="0">
                          <a:solidFill>
                            <a:srgbClr val="4A4541"/>
                          </a:solidFill>
                        </a:rPr>
                        <a:t>NY</a:t>
                      </a:r>
                      <a:endParaRPr lang="en-US" dirty="0">
                        <a:solidFill>
                          <a:srgbClr val="4A4541"/>
                        </a:solidFill>
                      </a:endParaRPr>
                    </a:p>
                  </a:txBody>
                  <a:tcPr/>
                </a:tc>
                <a:tc>
                  <a:txBody>
                    <a:bodyPr/>
                    <a:lstStyle/>
                    <a:p>
                      <a:pPr algn="ctr"/>
                      <a:r>
                        <a:rPr lang="en-US" dirty="0" smtClean="0">
                          <a:solidFill>
                            <a:srgbClr val="4A4541"/>
                          </a:solidFill>
                        </a:rPr>
                        <a:t>VA</a:t>
                      </a:r>
                      <a:endParaRPr lang="en-US" dirty="0">
                        <a:solidFill>
                          <a:srgbClr val="4A4541"/>
                        </a:solidFill>
                      </a:endParaRPr>
                    </a:p>
                  </a:txBody>
                  <a:tcPr/>
                </a:tc>
                <a:tc>
                  <a:txBody>
                    <a:bodyPr/>
                    <a:lstStyle/>
                    <a:p>
                      <a:pPr algn="ctr"/>
                      <a:r>
                        <a:rPr lang="en-US" dirty="0" smtClean="0">
                          <a:solidFill>
                            <a:srgbClr val="4A4541"/>
                          </a:solidFill>
                        </a:rPr>
                        <a:t>KY</a:t>
                      </a:r>
                      <a:endParaRPr lang="en-US" dirty="0">
                        <a:solidFill>
                          <a:srgbClr val="4A454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NM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NE</a:t>
                      </a:r>
                    </a:p>
                  </a:txBody>
                  <a:tcPr/>
                </a:tc>
                <a:tc>
                  <a:txBody>
                    <a:bodyPr/>
                    <a:lstStyle/>
                    <a:p>
                      <a:pPr algn="ctr"/>
                      <a:r>
                        <a:rPr lang="en-US" dirty="0" smtClean="0">
                          <a:solidFill>
                            <a:srgbClr val="4A4541"/>
                          </a:solidFill>
                        </a:rPr>
                        <a:t>SD</a:t>
                      </a:r>
                      <a:endParaRPr lang="en-US" dirty="0">
                        <a:solidFill>
                          <a:srgbClr val="4A4541"/>
                        </a:solidFill>
                      </a:endParaRPr>
                    </a:p>
                  </a:txBody>
                  <a:tcPr/>
                </a:tc>
                <a:tc>
                  <a:txBody>
                    <a:bodyPr/>
                    <a:lstStyle/>
                    <a:p>
                      <a:pPr algn="ctr"/>
                      <a:r>
                        <a:rPr lang="en-US" dirty="0" smtClean="0">
                          <a:solidFill>
                            <a:srgbClr val="4A4541"/>
                          </a:solidFill>
                        </a:rPr>
                        <a:t>CA</a:t>
                      </a:r>
                      <a:endParaRPr lang="en-US" dirty="0">
                        <a:solidFill>
                          <a:srgbClr val="4A4541"/>
                        </a:solidFill>
                      </a:endParaRPr>
                    </a:p>
                  </a:txBody>
                  <a:tcPr/>
                </a:tc>
                <a:tc>
                  <a:txBody>
                    <a:bodyPr/>
                    <a:lstStyle/>
                    <a:p>
                      <a:pPr algn="ctr"/>
                      <a:r>
                        <a:rPr lang="en-US" dirty="0" smtClean="0">
                          <a:solidFill>
                            <a:srgbClr val="4A4541"/>
                          </a:solidFill>
                        </a:rPr>
                        <a:t>WA</a:t>
                      </a:r>
                      <a:endParaRPr lang="en-US" dirty="0">
                        <a:solidFill>
                          <a:srgbClr val="4A4541"/>
                        </a:solidFill>
                      </a:endParaRPr>
                    </a:p>
                  </a:txBody>
                  <a:tcPr/>
                </a:tc>
              </a:tr>
              <a:tr h="370840">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D5D3D1"/>
                          </a:solidFill>
                        </a:rPr>
                        <a:t>-</a:t>
                      </a:r>
                      <a:endParaRPr lang="en-US" dirty="0">
                        <a:solidFill>
                          <a:srgbClr val="D5D3D1"/>
                        </a:solidFill>
                      </a:endParaRPr>
                    </a:p>
                  </a:txBody>
                  <a:tcPr>
                    <a:solidFill>
                      <a:srgbClr val="D5D3D1"/>
                    </a:solidFill>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4A4541"/>
                          </a:solidFill>
                        </a:rPr>
                        <a:t>TN</a:t>
                      </a:r>
                      <a:endParaRPr lang="en-US" dirty="0">
                        <a:solidFill>
                          <a:srgbClr val="4A454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OH</a:t>
                      </a:r>
                    </a:p>
                  </a:txBody>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HI</a:t>
                      </a:r>
                    </a:p>
                  </a:txBody>
                  <a:tcPr/>
                </a:tc>
                <a:tc>
                  <a:txBody>
                    <a:bodyPr/>
                    <a:lstStyle/>
                    <a:p>
                      <a:pPr algn="ctr"/>
                      <a:r>
                        <a:rPr lang="en-US" dirty="0" smtClean="0">
                          <a:solidFill>
                            <a:srgbClr val="D5D3D1"/>
                          </a:solidFill>
                        </a:rPr>
                        <a:t>-</a:t>
                      </a:r>
                      <a:endParaRPr lang="en-US" dirty="0">
                        <a:solidFill>
                          <a:srgbClr val="D5D3D1"/>
                        </a:solidFill>
                      </a:endParaRPr>
                    </a:p>
                  </a:txBody>
                  <a:tcPr/>
                </a:tc>
              </a:tr>
              <a:tr h="370840">
                <a:tc>
                  <a:txBody>
                    <a:bodyPr/>
                    <a:lstStyle/>
                    <a:p>
                      <a:pPr algn="ctr"/>
                      <a:r>
                        <a:rPr lang="en-US" dirty="0" smtClean="0">
                          <a:solidFill>
                            <a:srgbClr val="EBEAEA"/>
                          </a:solidFill>
                        </a:rPr>
                        <a:t>-</a:t>
                      </a:r>
                      <a:endParaRPr lang="en-US" dirty="0">
                        <a:solidFill>
                          <a:srgbClr val="EBEAEA"/>
                        </a:solidFill>
                      </a:endParaRPr>
                    </a:p>
                  </a:txBody>
                  <a:tcPr>
                    <a:solidFill>
                      <a:srgbClr val="EBEAEA"/>
                    </a:solidFill>
                  </a:tcPr>
                </a:tc>
                <a:tc>
                  <a:txBody>
                    <a:bodyPr/>
                    <a:lstStyle/>
                    <a:p>
                      <a:pPr algn="ctr"/>
                      <a:r>
                        <a:rPr lang="en-US" dirty="0" smtClean="0">
                          <a:solidFill>
                            <a:srgbClr val="EBEAEA"/>
                          </a:solidFill>
                        </a:rPr>
                        <a:t>-</a:t>
                      </a:r>
                      <a:endParaRPr lang="en-US" dirty="0">
                        <a:solidFill>
                          <a:srgbClr val="D5D3D1"/>
                        </a:solidFill>
                      </a:endParaRPr>
                    </a:p>
                  </a:txBody>
                  <a:tcPr/>
                </a:tc>
                <a:tc>
                  <a:txBody>
                    <a:bodyPr/>
                    <a:lstStyle/>
                    <a:p>
                      <a:pPr algn="ctr"/>
                      <a:r>
                        <a:rPr lang="en-US" dirty="0" smtClean="0">
                          <a:solidFill>
                            <a:srgbClr val="EBEAEA"/>
                          </a:solidFill>
                        </a:rPr>
                        <a:t>-</a:t>
                      </a:r>
                      <a:endParaRPr lang="en-US" dirty="0">
                        <a:solidFill>
                          <a:srgbClr val="D5D3D1"/>
                        </a:solidFill>
                      </a:endParaRPr>
                    </a:p>
                  </a:txBody>
                  <a:tcPr/>
                </a:tc>
                <a:tc>
                  <a:txBody>
                    <a:bodyPr/>
                    <a:lstStyle/>
                    <a:p>
                      <a:pPr algn="ctr"/>
                      <a:r>
                        <a:rPr lang="en-US" dirty="0" smtClean="0">
                          <a:solidFill>
                            <a:srgbClr val="4A4541"/>
                          </a:solidFill>
                        </a:rPr>
                        <a:t>SC</a:t>
                      </a:r>
                      <a:endParaRPr lang="en-US" dirty="0">
                        <a:solidFill>
                          <a:srgbClr val="4A454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MN</a:t>
                      </a:r>
                    </a:p>
                  </a:txBody>
                  <a:tcPr/>
                </a:tc>
                <a:tc>
                  <a:txBody>
                    <a:bodyPr/>
                    <a:lstStyle/>
                    <a:p>
                      <a:pPr algn="ctr"/>
                      <a:r>
                        <a:rPr lang="en-US" dirty="0" smtClean="0">
                          <a:solidFill>
                            <a:srgbClr val="EBEAEA"/>
                          </a:solidFill>
                        </a:rPr>
                        <a:t>-</a:t>
                      </a:r>
                      <a:endParaRPr lang="en-US" dirty="0">
                        <a:solidFill>
                          <a:srgbClr val="D5D3D1"/>
                        </a:solidFill>
                      </a:endParaRPr>
                    </a:p>
                  </a:txBody>
                  <a:tcPr/>
                </a:tc>
                <a:tc>
                  <a:txBody>
                    <a:bodyPr/>
                    <a:lstStyle/>
                    <a:p>
                      <a:pPr algn="ctr"/>
                      <a:r>
                        <a:rPr lang="en-US" dirty="0" smtClean="0">
                          <a:solidFill>
                            <a:srgbClr val="EBEAEA"/>
                          </a:solidFill>
                        </a:rPr>
                        <a:t>-</a:t>
                      </a:r>
                      <a:endParaRPr lang="en-US" dirty="0">
                        <a:solidFill>
                          <a:srgbClr val="D5D3D1"/>
                        </a:solidFill>
                      </a:endParaRPr>
                    </a:p>
                  </a:txBody>
                  <a:tcPr/>
                </a:tc>
                <a:tc>
                  <a:txBody>
                    <a:bodyPr/>
                    <a:lstStyle/>
                    <a:p>
                      <a:pPr algn="ctr"/>
                      <a:r>
                        <a:rPr lang="en-US" dirty="0" smtClean="0">
                          <a:solidFill>
                            <a:srgbClr val="EBEAEA"/>
                          </a:solidFill>
                        </a:rPr>
                        <a:t>-</a:t>
                      </a:r>
                      <a:endParaRPr lang="en-US" dirty="0">
                        <a:solidFill>
                          <a:srgbClr val="D5D3D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NV</a:t>
                      </a:r>
                    </a:p>
                  </a:txBody>
                  <a:tcPr/>
                </a:tc>
                <a:tc>
                  <a:txBody>
                    <a:bodyPr/>
                    <a:lstStyle/>
                    <a:p>
                      <a:pPr algn="ctr"/>
                      <a:r>
                        <a:rPr lang="en-US" dirty="0" smtClean="0">
                          <a:solidFill>
                            <a:srgbClr val="EBEAEA"/>
                          </a:solidFill>
                        </a:rPr>
                        <a:t>-</a:t>
                      </a:r>
                      <a:endParaRPr lang="en-US" dirty="0">
                        <a:solidFill>
                          <a:srgbClr val="D5D3D1"/>
                        </a:solidFill>
                      </a:endParaRPr>
                    </a:p>
                  </a:txBody>
                  <a:tcPr/>
                </a:tc>
              </a:tr>
              <a:tr h="340336">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4A4541"/>
                          </a:solidFill>
                        </a:rPr>
                        <a:t>WI</a:t>
                      </a:r>
                    </a:p>
                  </a:txBody>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D5D3D1"/>
                          </a:solidFill>
                        </a:rPr>
                        <a:t>-</a:t>
                      </a:r>
                      <a:endParaRPr lang="en-US" dirty="0">
                        <a:solidFill>
                          <a:srgbClr val="D5D3D1"/>
                        </a:solidFill>
                      </a:endParaRPr>
                    </a:p>
                  </a:txBody>
                  <a:tcPr/>
                </a:tc>
                <a:tc>
                  <a:txBody>
                    <a:bodyPr/>
                    <a:lstStyle/>
                    <a:p>
                      <a:pPr algn="ctr"/>
                      <a:r>
                        <a:rPr lang="en-US" dirty="0" smtClean="0">
                          <a:solidFill>
                            <a:srgbClr val="D5D3D1"/>
                          </a:solidFill>
                        </a:rPr>
                        <a:t>-</a:t>
                      </a:r>
                      <a:endParaRPr lang="en-US" dirty="0">
                        <a:solidFill>
                          <a:srgbClr val="D5D3D1"/>
                        </a:solidFill>
                      </a:endParaRPr>
                    </a:p>
                  </a:txBody>
                  <a:tcPr/>
                </a:tc>
              </a:tr>
            </a:tbl>
          </a:graphicData>
        </a:graphic>
      </p:graphicFrame>
    </p:spTree>
    <p:extLst>
      <p:ext uri="{BB962C8B-B14F-4D97-AF65-F5344CB8AC3E}">
        <p14:creationId xmlns:p14="http://schemas.microsoft.com/office/powerpoint/2010/main" val="401113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NORC 2016">
  <a:themeElements>
    <a:clrScheme name="Custom 4">
      <a:dk1>
        <a:srgbClr val="55565A"/>
      </a:dk1>
      <a:lt1>
        <a:srgbClr val="FFFFFF"/>
      </a:lt1>
      <a:dk2>
        <a:srgbClr val="A39A94"/>
      </a:dk2>
      <a:lt2>
        <a:srgbClr val="D1CDCA"/>
      </a:lt2>
      <a:accent1>
        <a:srgbClr val="6E6259"/>
      </a:accent1>
      <a:accent2>
        <a:srgbClr val="E87424"/>
      </a:accent2>
      <a:accent3>
        <a:srgbClr val="5D7E95"/>
      </a:accent3>
      <a:accent4>
        <a:srgbClr val="7A9C49"/>
      </a:accent4>
      <a:accent5>
        <a:srgbClr val="71A087"/>
      </a:accent5>
      <a:accent6>
        <a:srgbClr val="8B2332"/>
      </a:accent6>
      <a:hlink>
        <a:srgbClr val="2A2B2C"/>
      </a:hlink>
      <a:folHlink>
        <a:srgbClr val="A39A94"/>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marL="0" indent="0">
          <a:buFontTx/>
          <a:buNone/>
          <a:defRPr sz="2400" kern="0" dirty="0" smtClean="0">
            <a:solidFill>
              <a:schemeClr val="tx1"/>
            </a:solidFil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2" charset="-128"/>
          </a:defRPr>
        </a:defPPr>
      </a:lstStyle>
    </a:lnDef>
    <a:txDef>
      <a:spPr bwMode="auto">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a:spPr>
      <a:bodyPr vert="horz" wrap="square" lIns="91440" tIns="45720" rIns="91440" bIns="45720" numCol="1" anchor="t" anchorCtr="0" compatLnSpc="1">
        <a:prstTxWarp prst="textNoShape">
          <a:avLst/>
        </a:prstTxWarp>
      </a:bodyPr>
      <a:lstStyle>
        <a:defPPr marL="0" indent="0">
          <a:buFontTx/>
          <a:buNone/>
          <a:defRPr sz="2200" kern="0" dirty="0" smtClean="0">
            <a:solidFill>
              <a:schemeClr val="tx1"/>
            </a:solidFill>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ORC 2016" id="{60B77D63-6BFA-4205-934B-F86E2B4E5D50}" vid="{352137DB-957E-430B-8394-6937438A5B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NORC Document" ma:contentTypeID="0x010100FD9BAED10440624B8A8D63465D7A845F008FA68812F0823447B9CCB5FC05616FE1" ma:contentTypeVersion="8" ma:contentTypeDescription="Create a new document." ma:contentTypeScope="" ma:versionID="a83bed5e278b12f629f3c912438e30bc">
  <xsd:schema xmlns:xsd="http://www.w3.org/2001/XMLSchema" xmlns:xs="http://www.w3.org/2001/XMLSchema" xmlns:p="http://schemas.microsoft.com/office/2006/metadata/properties" xmlns:ns1="http://schemas.microsoft.com/sharepoint/v3" xmlns:ns2="2499937d-34f2-4984-8519-b47ecdf1611e" targetNamespace="http://schemas.microsoft.com/office/2006/metadata/properties" ma:root="true" ma:fieldsID="3e693a3efa5f61eb7919ad4bff08e886" ns1:_="" ns2:_="">
    <xsd:import namespace="http://schemas.microsoft.com/sharepoint/v3"/>
    <xsd:import namespace="2499937d-34f2-4984-8519-b47ecdf1611e"/>
    <xsd:element name="properties">
      <xsd:complexType>
        <xsd:sequence>
          <xsd:element name="documentManagement">
            <xsd:complexType>
              <xsd:all>
                <xsd:element ref="ns2:_dlc_DocId" minOccurs="0"/>
                <xsd:element ref="ns2:_dlc_DocIdUrl" minOccurs="0"/>
                <xsd:element ref="ns2:_dlc_DocIdPersistId" minOccurs="0"/>
                <xsd:element ref="ns2:ca158c5648a04dc4808402f5a087cd98" minOccurs="0"/>
                <xsd:element ref="ns2:What_x0020_Works" minOccurs="0"/>
                <xsd:element ref="ns2:TaxCatchAllLabel" minOccurs="0"/>
                <xsd:element ref="ns2:f44d96efa86d44769079842688e62a8c" minOccurs="0"/>
                <xsd:element ref="ns2:TaxCatchAll" minOccurs="0"/>
                <xsd:element ref="ns2:mae4ce8972fa4a61b77d60ba7dae5f43" minOccurs="0"/>
                <xsd:element ref="ns2:k33869f2622648e9a3da5991f8f52a42" minOccurs="0"/>
                <xsd:element ref="ns2:cf43212e36604384a5f53b543af41f9a" minOccurs="0"/>
                <xsd:element ref="ns1:AverageRating" minOccurs="0"/>
                <xsd:element ref="ns1:RatingCount" minOccurs="0"/>
                <xsd:element ref="ns2:Archive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22" nillable="true" ma:displayName="Rating (0-5)" ma:decimals="2" ma:description="Average value of all the ratings that have been submitted" ma:internalName="AverageRating" ma:readOnly="false" ma:percentage="FALSE">
      <xsd:simpleType>
        <xsd:restriction base="dms:Number"/>
      </xsd:simpleType>
    </xsd:element>
    <xsd:element name="RatingCount" ma:index="24" nillable="true" ma:displayName="Number of Ratings" ma:decimals="0" ma:description="Number of ratings submitted" ma:internalName="RatingCount" ma:readOnly="false"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2499937d-34f2-4984-8519-b47ecdf1611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ca158c5648a04dc4808402f5a087cd98" ma:index="11" nillable="true" ma:taxonomy="true" ma:internalName="ca158c5648a04dc4808402f5a087cd98" ma:taxonomyFieldName="Location_x0020_Tags" ma:displayName="Location Tags" ma:readOnly="false" ma:fieldId="{ca158c56-48a0-4dc4-8084-02f5a087cd98}" ma:taxonomyMulti="true" ma:sspId="a2f93836-8695-4ec8-8d1a-8c7c249cc417" ma:termSetId="2b3d1176-69f1-4582-8a1c-68dfcaa999e2" ma:anchorId="00000000-0000-0000-0000-000000000000" ma:open="false" ma:isKeyword="false">
      <xsd:complexType>
        <xsd:sequence>
          <xsd:element ref="pc:Terms" minOccurs="0" maxOccurs="1"/>
        </xsd:sequence>
      </xsd:complexType>
    </xsd:element>
    <xsd:element name="What_x0020_Works" ma:index="12" nillable="true" ma:displayName="What Works" ma:internalName="What_x0020_Works" ma:readOnly="false">
      <xsd:simpleType>
        <xsd:restriction base="dms:Boolean"/>
      </xsd:simpleType>
    </xsd:element>
    <xsd:element name="TaxCatchAllLabel" ma:index="13" nillable="true" ma:displayName="Taxonomy Catch All Column1" ma:hidden="true" ma:list="{f7e3fa1c-0c2c-4902-a397-eab62602bde6}" ma:internalName="TaxCatchAllLabel" ma:readOnly="true" ma:showField="CatchAllDataLabel" ma:web="2499937d-34f2-4984-8519-b47ecdf1611e">
      <xsd:complexType>
        <xsd:complexContent>
          <xsd:extension base="dms:MultiChoiceLookup">
            <xsd:sequence>
              <xsd:element name="Value" type="dms:Lookup" maxOccurs="unbounded" minOccurs="0" nillable="true"/>
            </xsd:sequence>
          </xsd:extension>
        </xsd:complexContent>
      </xsd:complexType>
    </xsd:element>
    <xsd:element name="f44d96efa86d44769079842688e62a8c" ma:index="14" nillable="true" ma:taxonomy="true" ma:internalName="f44d96efa86d44769079842688e62a8c" ma:taxonomyFieldName="Topic_x0020_Tags" ma:displayName="Topic Tags" ma:readOnly="false" ma:fieldId="{f44d96ef-a86d-4476-9079-842688e62a8c}" ma:taxonomyMulti="true" ma:sspId="a2f93836-8695-4ec8-8d1a-8c7c249cc417" ma:termSetId="1e3fc8c6-8339-4f2f-a8cc-9915e48d5ebe"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f7e3fa1c-0c2c-4902-a397-eab62602bde6}" ma:internalName="TaxCatchAll" ma:showField="CatchAllData" ma:web="2499937d-34f2-4984-8519-b47ecdf1611e">
      <xsd:complexType>
        <xsd:complexContent>
          <xsd:extension base="dms:MultiChoiceLookup">
            <xsd:sequence>
              <xsd:element name="Value" type="dms:Lookup" maxOccurs="unbounded" minOccurs="0" nillable="true"/>
            </xsd:sequence>
          </xsd:extension>
        </xsd:complexContent>
      </xsd:complexType>
    </xsd:element>
    <xsd:element name="mae4ce8972fa4a61b77d60ba7dae5f43" ma:index="17" nillable="true" ma:taxonomy="true" ma:internalName="mae4ce8972fa4a61b77d60ba7dae5f43" ma:taxonomyFieldName="Project_x0020_Tags" ma:displayName="Project Tags" ma:readOnly="false" ma:fieldId="{6ae4ce89-72fa-4a61-b77d-60ba7dae5f43}" ma:taxonomyMulti="true" ma:sspId="a2f93836-8695-4ec8-8d1a-8c7c249cc417" ma:termSetId="96c9a5c7-ff67-49e5-a6b8-e71e63ce4444" ma:anchorId="00000000-0000-0000-0000-000000000000" ma:open="false" ma:isKeyword="false">
      <xsd:complexType>
        <xsd:sequence>
          <xsd:element ref="pc:Terms" minOccurs="0" maxOccurs="1"/>
        </xsd:sequence>
      </xsd:complexType>
    </xsd:element>
    <xsd:element name="k33869f2622648e9a3da5991f8f52a42" ma:index="18" nillable="true" ma:taxonomy="true" ma:internalName="k33869f2622648e9a3da5991f8f52a42" ma:taxonomyFieldName="Document_x0020_Type" ma:displayName="Document Type" ma:readOnly="false" ma:fieldId="{433869f2-6226-48e9-a3da-5991f8f52a42}" ma:taxonomyMulti="true" ma:sspId="a2f93836-8695-4ec8-8d1a-8c7c249cc417" ma:termSetId="c3a143e5-b8fa-4c1e-87d8-e5b601e3f98f" ma:anchorId="00000000-0000-0000-0000-000000000000" ma:open="false" ma:isKeyword="false">
      <xsd:complexType>
        <xsd:sequence>
          <xsd:element ref="pc:Terms" minOccurs="0" maxOccurs="1"/>
        </xsd:sequence>
      </xsd:complexType>
    </xsd:element>
    <xsd:element name="cf43212e36604384a5f53b543af41f9a" ma:index="19" nillable="true" ma:taxonomy="true" ma:internalName="cf43212e36604384a5f53b543af41f9a" ma:taxonomyFieldName="Department_x0020_Tags" ma:displayName="Department Tags" ma:readOnly="false" ma:fieldId="{cf43212e-3660-4384-a5f5-3b543af41f9a}" ma:taxonomyMulti="true" ma:sspId="a2f93836-8695-4ec8-8d1a-8c7c249cc417" ma:termSetId="d7495742-5e4c-4a9d-9ba2-b23d9217a78f" ma:anchorId="00000000-0000-0000-0000-000000000000" ma:open="false" ma:isKeyword="false">
      <xsd:complexType>
        <xsd:sequence>
          <xsd:element ref="pc:Terms" minOccurs="0" maxOccurs="1"/>
        </xsd:sequence>
      </xsd:complexType>
    </xsd:element>
    <xsd:element name="Archive_x0020_Date" ma:index="26" nillable="true" ma:displayName="Archive Date" ma:format="DateOnly" ma:internalName="Archive_x0020_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documentManagement>
    <AverageRating xmlns="http://schemas.microsoft.com/sharepoint/v3" xsi:nil="true"/>
    <cf43212e36604384a5f53b543af41f9a xmlns="2499937d-34f2-4984-8519-b47ecdf1611e">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39866e77-8ceb-4906-ac6b-e6946f8375da</TermId>
        </TermInfo>
        <TermInfo xmlns="http://schemas.microsoft.com/office/infopath/2007/PartnerControls">
          <TermName xmlns="http://schemas.microsoft.com/office/infopath/2007/PartnerControls">Communications</TermName>
          <TermId xmlns="http://schemas.microsoft.com/office/infopath/2007/PartnerControls">39866e77-8ceb-4906-ac6b-e6946f8375da</TermId>
        </TermInfo>
      </Terms>
    </cf43212e36604384a5f53b543af41f9a>
    <k33869f2622648e9a3da5991f8f52a42 xmlns="2499937d-34f2-4984-8519-b47ecdf1611e">
      <Terms xmlns="http://schemas.microsoft.com/office/infopath/2007/PartnerControls"/>
    </k33869f2622648e9a3da5991f8f52a42>
    <Archive_x0020_Date xmlns="2499937d-34f2-4984-8519-b47ecdf1611e">2016-10-05T05:00:00+00:00</Archive_x0020_Date>
    <mae4ce8972fa4a61b77d60ba7dae5f43 xmlns="2499937d-34f2-4984-8519-b47ecdf1611e">
      <Terms xmlns="http://schemas.microsoft.com/office/infopath/2007/PartnerControls"/>
    </mae4ce8972fa4a61b77d60ba7dae5f43>
    <TaxCatchAll xmlns="2499937d-34f2-4984-8519-b47ecdf1611e">
      <Value>63</Value>
    </TaxCatchAll>
    <ca158c5648a04dc4808402f5a087cd98 xmlns="2499937d-34f2-4984-8519-b47ecdf1611e">
      <Terms xmlns="http://schemas.microsoft.com/office/infopath/2007/PartnerControls"/>
    </ca158c5648a04dc4808402f5a087cd98>
    <f44d96efa86d44769079842688e62a8c xmlns="2499937d-34f2-4984-8519-b47ecdf1611e">
      <Terms xmlns="http://schemas.microsoft.com/office/infopath/2007/PartnerControls"/>
    </f44d96efa86d44769079842688e62a8c>
    <What_x0020_Works xmlns="2499937d-34f2-4984-8519-b47ecdf1611e">false</What_x0020_Works>
    <RatingCount xmlns="http://schemas.microsoft.com/sharepoint/v3" xsi:nil="true"/>
  </documentManagement>
</p:properties>
</file>

<file path=customXml/itemProps1.xml><?xml version="1.0" encoding="utf-8"?>
<ds:datastoreItem xmlns:ds="http://schemas.openxmlformats.org/officeDocument/2006/customXml" ds:itemID="{A567C42D-04ED-4285-B7F6-9A98778630E0}">
  <ds:schemaRefs>
    <ds:schemaRef ds:uri="http://schemas.microsoft.com/sharepoint/events"/>
  </ds:schemaRefs>
</ds:datastoreItem>
</file>

<file path=customXml/itemProps2.xml><?xml version="1.0" encoding="utf-8"?>
<ds:datastoreItem xmlns:ds="http://schemas.openxmlformats.org/officeDocument/2006/customXml" ds:itemID="{3652C612-C4E1-4B6D-A9F1-EBCE80115AA1}">
  <ds:schemaRefs>
    <ds:schemaRef ds:uri="http://schemas.microsoft.com/sharepoint/v3/contenttype/forms"/>
  </ds:schemaRefs>
</ds:datastoreItem>
</file>

<file path=customXml/itemProps3.xml><?xml version="1.0" encoding="utf-8"?>
<ds:datastoreItem xmlns:ds="http://schemas.openxmlformats.org/officeDocument/2006/customXml" ds:itemID="{79927E81-81E9-4AE3-ACCA-CE08D70EEA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499937d-34f2-4984-8519-b47ecdf161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7068973-7E75-4DE3-82DF-4AF7B14DCA0C}">
  <ds:schemaRefs>
    <ds:schemaRef ds:uri="http://purl.org/dc/terms/"/>
    <ds:schemaRef ds:uri="http://schemas.microsoft.com/sharepoint/v3"/>
    <ds:schemaRef ds:uri="2499937d-34f2-4984-8519-b47ecdf1611e"/>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40013</TotalTime>
  <Words>2040</Words>
  <Application>Microsoft Office PowerPoint</Application>
  <PresentationFormat>On-screen Show (4:3)</PresentationFormat>
  <Paragraphs>381</Paragraphs>
  <Slides>27</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ＭＳ Ｐゴシック</vt:lpstr>
      <vt:lpstr>Arial</vt:lpstr>
      <vt:lpstr>Calibri</vt:lpstr>
      <vt:lpstr>Wingdings</vt:lpstr>
      <vt:lpstr>NORC 2016</vt:lpstr>
      <vt:lpstr>The Role of Long-Term Care Ombudsman Programs in HCBS:  Overview and Findings from the National Evaluation of the LTCOP</vt:lpstr>
      <vt:lpstr>National Evaluation of the LTCOP</vt:lpstr>
      <vt:lpstr>Overview of LTCOP</vt:lpstr>
      <vt:lpstr>Overview of LTCOP</vt:lpstr>
      <vt:lpstr>Evaluation Team </vt:lpstr>
      <vt:lpstr>Background  </vt:lpstr>
      <vt:lpstr>Research Questions</vt:lpstr>
      <vt:lpstr>Data Collection </vt:lpstr>
      <vt:lpstr>Data Collection</vt:lpstr>
      <vt:lpstr>Outcome Evaluation</vt:lpstr>
      <vt:lpstr>LTCOP Role in HCBS</vt:lpstr>
      <vt:lpstr>Population Served</vt:lpstr>
      <vt:lpstr>Population Served</vt:lpstr>
      <vt:lpstr>Number of Facilities Served</vt:lpstr>
      <vt:lpstr>Responsibilities</vt:lpstr>
      <vt:lpstr>How do LTCOPs serve HCBS consumers and what are the strengths and challenges?</vt:lpstr>
      <vt:lpstr>Visits to Board and Care/Assisted Living Facilities</vt:lpstr>
      <vt:lpstr>Visits to Board and Care/Assisted Living Facilities</vt:lpstr>
      <vt:lpstr>Visits to HCBS Settings - Challenges</vt:lpstr>
      <vt:lpstr>Resolving Complaints in Board and Care/Assisted Living Facilities</vt:lpstr>
      <vt:lpstr>Types of Complaints – Board and Care/Assisted Living Facilities</vt:lpstr>
      <vt:lpstr>Regulations – Board and Care/Assisted Living Facilities</vt:lpstr>
      <vt:lpstr>LTCOP Relationships with Facilities/Providers</vt:lpstr>
      <vt:lpstr>LTCOP Relationships with Facilities/Providers</vt:lpstr>
      <vt:lpstr>Successful practices</vt:lpstr>
      <vt:lpstr>Sources</vt:lpstr>
      <vt:lpstr>Thank you</vt:lpstr>
    </vt:vector>
  </TitlesOfParts>
  <Manager>NORC at the University of Chicago</Manager>
  <Company>NORC at the Univeristy of Chicago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Home Community Based Services Conference Slides</dc:title>
  <dc:subject>This presentation conducted at the 2018 Home Community Based Services Conference focuses on the Long-Term Care Ombudsman Program's role in these settings as well as others, such as board and care homes and nursing facilities. The data provided in the presentation are based on data collected from surveys and interviews as part of the Process Evaluation of the Long-Term Care Ombudsman Program.</dc:subject>
  <dc:creator>ACL/AoA</dc:creator>
  <cp:keywords>Home Community Based Services; Long-Term Care Ombudsman Program; Board and care homes; In-home services; Nursing homes; Complaints; Older Americans Act; Challenges; Successful practices</cp:keywords>
  <cp:lastModifiedBy>Jennifer Scolese</cp:lastModifiedBy>
  <cp:revision>1031</cp:revision>
  <cp:lastPrinted>2018-04-23T15:23:17Z</cp:lastPrinted>
  <dcterms:created xsi:type="dcterms:W3CDTF">2011-01-21T18:17:35Z</dcterms:created>
  <dcterms:modified xsi:type="dcterms:W3CDTF">2019-10-03T13:46:49Z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0x010100FD9BAED10440624B8A8D63465D7A845F008FA68812F0823447B9CCB5FC05616FE1</vt:lpwstr>
  </property>
  <property fmtid="{D5CDD505-2E9C-101B-9397-08002B2CF9AE}" pid="3" name="Department Tags">
    <vt:lpwstr>63;#Communications|39866e77-8ceb-4906-ac6b-e6946f8375da;#63;#Communications|39866e77-8ceb-4906-ac6b-e6946f8375da</vt:lpwstr>
  </property>
  <property fmtid="{D5CDD505-2E9C-101B-9397-08002B2CF9AE}" pid="4" name="Topic Tags">
    <vt:lpwstr/>
  </property>
  <property fmtid="{D5CDD505-2E9C-101B-9397-08002B2CF9AE}" pid="5" name="Project Tags">
    <vt:lpwstr/>
  </property>
  <property fmtid="{D5CDD505-2E9C-101B-9397-08002B2CF9AE}" pid="6" name="Location Tags">
    <vt:lpwstr/>
  </property>
  <property fmtid="{D5CDD505-2E9C-101B-9397-08002B2CF9AE}" pid="7" name="Document Type">
    <vt:lpwstr/>
  </property>
  <property fmtid="{D5CDD505-2E9C-101B-9397-08002B2CF9AE}" pid="8" name="m12ea18bb4aa40b3aca5c956af63f5e0">
    <vt:lpwstr/>
  </property>
  <property fmtid="{D5CDD505-2E9C-101B-9397-08002B2CF9AE}" pid="9" name="Tags">
    <vt:lpwstr/>
  </property>
</Properties>
</file>